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3" r:id="rId10"/>
    <p:sldId id="274" r:id="rId11"/>
    <p:sldId id="276" r:id="rId12"/>
    <p:sldId id="277" r:id="rId13"/>
    <p:sldId id="278" r:id="rId14"/>
    <p:sldId id="280" r:id="rId15"/>
    <p:sldId id="281" r:id="rId16"/>
    <p:sldId id="283" r:id="rId17"/>
    <p:sldId id="285" r:id="rId18"/>
    <p:sldId id="284" r:id="rId19"/>
    <p:sldId id="286" r:id="rId20"/>
    <p:sldId id="287" r:id="rId21"/>
    <p:sldId id="288" r:id="rId22"/>
    <p:sldId id="293" r:id="rId23"/>
    <p:sldId id="290" r:id="rId24"/>
    <p:sldId id="292" r:id="rId25"/>
    <p:sldId id="295" r:id="rId26"/>
    <p:sldId id="297" r:id="rId27"/>
    <p:sldId id="296" r:id="rId28"/>
    <p:sldId id="298" r:id="rId29"/>
    <p:sldId id="299" r:id="rId30"/>
    <p:sldId id="302" r:id="rId31"/>
    <p:sldId id="294" r:id="rId32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2447" autoAdjust="0"/>
    <p:restoredTop sz="95652" autoAdjust="0"/>
  </p:normalViewPr>
  <p:slideViewPr>
    <p:cSldViewPr>
      <p:cViewPr varScale="1">
        <p:scale>
          <a:sx n="128" d="100"/>
          <a:sy n="128" d="100"/>
        </p:scale>
        <p:origin x="-1134" y="-90"/>
      </p:cViewPr>
      <p:guideLst>
        <p:guide orient="horz" pos="4020"/>
        <p:guide orient="horz" pos="890"/>
        <p:guide orient="horz" pos="1434"/>
        <p:guide pos="884"/>
        <p:guide pos="5465"/>
        <p:guide pos="2971"/>
        <p:guide pos="278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255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nl-NL" dirty="0" smtClean="0"/>
              <a:t>Titel van de presentatie</a:t>
            </a: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EEFA4B-77C2-481A-ABD0-DB23CAD51848}" type="datetime8">
              <a:rPr lang="nl-NL" smtClean="0"/>
              <a:t>11-1-2013 4:54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7C337-BE69-40D5-A2C3-B572D8434EAF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42793701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nl-NL" dirty="0" smtClean="0"/>
              <a:t>Titel van de presentatie</a:t>
            </a: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EC21D8-2BA0-4B3C-980A-4A3FF683EAE5}" type="datetime8">
              <a:rPr lang="nl-NL" smtClean="0"/>
              <a:t>11-1-2013 4:54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1935DF-413D-4C75-8A60-925A728E0BBB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5766074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sheet met TNO-logo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0A429-B45E-485A-B7EA-B6C2660966CB}" type="datetime8">
              <a:rPr lang="nl-NL" smtClean="0"/>
              <a:t>11-1-2013 4:54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6286-4DC8-46DE-9269-8F728FBC0641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Rechthoek 9"/>
          <p:cNvSpPr/>
          <p:nvPr userDrawn="1"/>
        </p:nvSpPr>
        <p:spPr bwMode="white">
          <a:xfrm>
            <a:off x="4678658" y="0"/>
            <a:ext cx="72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1403350" y="1303200"/>
            <a:ext cx="7272338" cy="900000"/>
          </a:xfrm>
        </p:spPr>
        <p:txBody>
          <a:bodyPr/>
          <a:lstStyle>
            <a:lvl1pPr>
              <a:lnSpc>
                <a:spcPts val="3200"/>
              </a:lnSpc>
              <a:defRPr sz="2800"/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8" name="Ondertitel 2"/>
          <p:cNvSpPr>
            <a:spLocks noGrp="1"/>
          </p:cNvSpPr>
          <p:nvPr>
            <p:ph type="subTitle" idx="1"/>
          </p:nvPr>
        </p:nvSpPr>
        <p:spPr>
          <a:xfrm>
            <a:off x="1403350" y="2348880"/>
            <a:ext cx="7272338" cy="360000"/>
          </a:xfrm>
        </p:spPr>
        <p:txBody>
          <a:bodyPr/>
          <a:lstStyle>
            <a:lvl1pPr marL="0" indent="0" algn="l">
              <a:lnSpc>
                <a:spcPts val="16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om de ondertitelstijl van het model te bewerken</a:t>
            </a:r>
            <a:endParaRPr lang="nl-NL" dirty="0"/>
          </a:p>
        </p:txBody>
      </p:sp>
      <p:cxnSp>
        <p:nvCxnSpPr>
          <p:cNvPr id="9" name="Rechte verbindingslijn 8"/>
          <p:cNvCxnSpPr/>
          <p:nvPr userDrawn="1"/>
        </p:nvCxnSpPr>
        <p:spPr>
          <a:xfrm flipV="1">
            <a:off x="1220400" y="831600"/>
            <a:ext cx="0" cy="1805312"/>
          </a:xfrm>
          <a:prstGeom prst="line">
            <a:avLst/>
          </a:prstGeom>
          <a:ln w="127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985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klein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03350" y="1303200"/>
            <a:ext cx="7272338" cy="900000"/>
          </a:xfrm>
        </p:spPr>
        <p:txBody>
          <a:bodyPr/>
          <a:lstStyle>
            <a:lvl1pPr>
              <a:lnSpc>
                <a:spcPts val="3200"/>
              </a:lnSpc>
              <a:defRPr sz="2800"/>
            </a:lvl1pPr>
          </a:lstStyle>
          <a:p>
            <a:r>
              <a:rPr lang="nl-NL" dirty="0" smtClean="0"/>
              <a:t>Klik om de stijl te </a:t>
            </a:r>
            <a:r>
              <a:rPr lang="nl-NL" dirty="0" smtClean="0"/>
              <a:t>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403350" y="2350800"/>
            <a:ext cx="7272338" cy="360000"/>
          </a:xfrm>
        </p:spPr>
        <p:txBody>
          <a:bodyPr/>
          <a:lstStyle>
            <a:lvl1pPr marL="0" indent="0" algn="l">
              <a:lnSpc>
                <a:spcPts val="16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om de ondertitelstijl van het model te bewerken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0A429-B45E-485A-B7EA-B6C2660966CB}" type="datetime8">
              <a:rPr lang="nl-NL" smtClean="0"/>
              <a:t>11-1-2013 4:54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6286-4DC8-46DE-9269-8F728FBC0641}" type="slidenum">
              <a:rPr lang="nl-NL" smtClean="0"/>
              <a:t>‹#›</a:t>
            </a:fld>
            <a:endParaRPr lang="nl-NL"/>
          </a:p>
        </p:txBody>
      </p:sp>
      <p:sp>
        <p:nvSpPr>
          <p:cNvPr id="7" name="Rechthoek 6"/>
          <p:cNvSpPr/>
          <p:nvPr userDrawn="1"/>
        </p:nvSpPr>
        <p:spPr bwMode="white">
          <a:xfrm>
            <a:off x="4678658" y="0"/>
            <a:ext cx="72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Tijdelijke aanduiding voor inhoud 2"/>
          <p:cNvSpPr>
            <a:spLocks noGrp="1"/>
          </p:cNvSpPr>
          <p:nvPr>
            <p:ph idx="13" hasCustomPrompt="1"/>
          </p:nvPr>
        </p:nvSpPr>
        <p:spPr>
          <a:xfrm>
            <a:off x="1403350" y="4293096"/>
            <a:ext cx="3024188" cy="2088654"/>
          </a:xfrm>
          <a:effectLst>
            <a:outerShdw blurRad="127000" dist="25400" dir="2700000" algn="ctr" rotWithShape="0">
              <a:schemeClr val="tx1">
                <a:alpha val="55000"/>
              </a:schemeClr>
            </a:outerShdw>
          </a:effectLst>
        </p:spPr>
        <p:txBody>
          <a:bodyPr/>
          <a:lstStyle>
            <a:lvl1pPr marL="0" indent="0">
              <a:buFontTx/>
              <a:buNone/>
              <a:defRPr baseline="0"/>
            </a:lvl1pPr>
            <a:lvl2pPr marL="357188" indent="-171450">
              <a:buFontTx/>
              <a:buBlip>
                <a:blip r:embed="rId2"/>
              </a:buBlip>
              <a:defRPr/>
            </a:lvl2pPr>
            <a:lvl3pPr marL="542925" indent="-187325">
              <a:buFontTx/>
              <a:buBlip>
                <a:blip r:embed="rId2"/>
              </a:buBlip>
              <a:defRPr/>
            </a:lvl3pPr>
            <a:lvl4pPr marL="715963" indent="-173038">
              <a:buFontTx/>
              <a:buBlip>
                <a:blip r:embed="rId2"/>
              </a:buBlip>
              <a:defRPr/>
            </a:lvl4pPr>
            <a:lvl5pPr marL="901700" indent="-187325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nl-NL" dirty="0" smtClean="0"/>
              <a:t>Voeg hier een afbeelding toe en plaats deze linksonder</a:t>
            </a:r>
            <a:endParaRPr lang="nl-NL" dirty="0"/>
          </a:p>
        </p:txBody>
      </p:sp>
      <p:cxnSp>
        <p:nvCxnSpPr>
          <p:cNvPr id="9" name="Rechte verbindingslijn 8"/>
          <p:cNvCxnSpPr/>
          <p:nvPr userDrawn="1"/>
        </p:nvCxnSpPr>
        <p:spPr>
          <a:xfrm flipV="1">
            <a:off x="1220400" y="831600"/>
            <a:ext cx="0" cy="5550150"/>
          </a:xfrm>
          <a:prstGeom prst="line">
            <a:avLst/>
          </a:prstGeom>
          <a:ln w="127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2130573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psomming en of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03350" y="2199600"/>
            <a:ext cx="7272338" cy="4182150"/>
          </a:xfrm>
        </p:spPr>
        <p:txBody>
          <a:bodyPr/>
          <a:lstStyle>
            <a:lvl1pPr marL="185738" indent="-185738">
              <a:buFontTx/>
              <a:buBlip>
                <a:blip r:embed="rId2"/>
              </a:buBlip>
              <a:defRPr/>
            </a:lvl1pPr>
            <a:lvl2pPr marL="357188" indent="-171450">
              <a:buFontTx/>
              <a:buBlip>
                <a:blip r:embed="rId2"/>
              </a:buBlip>
              <a:defRPr/>
            </a:lvl2pPr>
            <a:lvl3pPr marL="542925" indent="-187325">
              <a:buFontTx/>
              <a:buBlip>
                <a:blip r:embed="rId2"/>
              </a:buBlip>
              <a:defRPr/>
            </a:lvl3pPr>
            <a:lvl4pPr marL="715963" indent="-173038">
              <a:buFontTx/>
              <a:buBlip>
                <a:blip r:embed="rId2"/>
              </a:buBlip>
              <a:defRPr/>
            </a:lvl4pPr>
            <a:lvl5pPr marL="901700" indent="-187325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BAA46-1C82-41F8-8CE2-570BC461073F}" type="datetime8">
              <a:rPr lang="nl-NL" smtClean="0"/>
              <a:t>11-1-2013 4:54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6286-4DC8-46DE-9269-8F728FBC0641}" type="slidenum">
              <a:rPr lang="nl-NL" smtClean="0"/>
              <a:t>‹#›</a:t>
            </a:fld>
            <a:endParaRPr lang="nl-NL"/>
          </a:p>
        </p:txBody>
      </p:sp>
      <p:cxnSp>
        <p:nvCxnSpPr>
          <p:cNvPr id="7" name="Rechte verbindingslijn 8"/>
          <p:cNvCxnSpPr/>
          <p:nvPr userDrawn="1"/>
        </p:nvCxnSpPr>
        <p:spPr>
          <a:xfrm flipV="1">
            <a:off x="1220400" y="831600"/>
            <a:ext cx="0" cy="5550150"/>
          </a:xfrm>
          <a:prstGeom prst="line">
            <a:avLst/>
          </a:prstGeom>
          <a:ln w="127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069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kstbox  of groot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03350" y="2199600"/>
            <a:ext cx="7272338" cy="418215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185738" indent="0">
              <a:buFontTx/>
              <a:buNone/>
              <a:defRPr/>
            </a:lvl2pPr>
            <a:lvl3pPr marL="355600" indent="0">
              <a:buFontTx/>
              <a:buNone/>
              <a:defRPr/>
            </a:lvl3pPr>
            <a:lvl4pPr marL="542925" indent="0">
              <a:buFontTx/>
              <a:buNone/>
              <a:defRPr/>
            </a:lvl4pPr>
            <a:lvl5pPr marL="714375" indent="0">
              <a:buFontTx/>
              <a:buNone/>
              <a:defRPr/>
            </a:lvl5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BAA46-1C82-41F8-8CE2-570BC461073F}" type="datetime8">
              <a:rPr lang="nl-NL" smtClean="0"/>
              <a:t>11-1-2013 4:54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6286-4DC8-46DE-9269-8F728FBC0641}" type="slidenum">
              <a:rPr lang="nl-NL" smtClean="0"/>
              <a:t>‹#›</a:t>
            </a:fld>
            <a:endParaRPr lang="nl-NL"/>
          </a:p>
        </p:txBody>
      </p:sp>
      <p:cxnSp>
        <p:nvCxnSpPr>
          <p:cNvPr id="7" name="Rechte verbindingslijn 8"/>
          <p:cNvCxnSpPr/>
          <p:nvPr userDrawn="1"/>
        </p:nvCxnSpPr>
        <p:spPr>
          <a:xfrm flipV="1">
            <a:off x="1220400" y="831600"/>
            <a:ext cx="0" cy="5550150"/>
          </a:xfrm>
          <a:prstGeom prst="line">
            <a:avLst/>
          </a:prstGeom>
          <a:ln w="127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7813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naast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16462" y="1342800"/>
            <a:ext cx="3959225" cy="720000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716462" y="2199600"/>
            <a:ext cx="3959225" cy="4182150"/>
          </a:xfrm>
        </p:spPr>
        <p:txBody>
          <a:bodyPr/>
          <a:lstStyle>
            <a:lvl1pPr marL="185738" indent="-185738">
              <a:buFontTx/>
              <a:buBlip>
                <a:blip r:embed="rId2"/>
              </a:buBlip>
              <a:defRPr/>
            </a:lvl1pPr>
            <a:lvl2pPr marL="357188" indent="-171450">
              <a:buFontTx/>
              <a:buBlip>
                <a:blip r:embed="rId2"/>
              </a:buBlip>
              <a:defRPr/>
            </a:lvl2pPr>
            <a:lvl3pPr marL="542925" indent="-187325">
              <a:buFontTx/>
              <a:buBlip>
                <a:blip r:embed="rId2"/>
              </a:buBlip>
              <a:defRPr/>
            </a:lvl3pPr>
            <a:lvl4pPr marL="715963" indent="-173038">
              <a:buFontTx/>
              <a:buBlip>
                <a:blip r:embed="rId2"/>
              </a:buBlip>
              <a:defRPr/>
            </a:lvl4pPr>
            <a:lvl5pPr marL="901700" indent="-187325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BAA46-1C82-41F8-8CE2-570BC461073F}" type="datetime8">
              <a:rPr lang="nl-NL" smtClean="0"/>
              <a:t>11-1-2013 4:54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6286-4DC8-46DE-9269-8F728FBC0641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3" hasCustomPrompt="1"/>
          </p:nvPr>
        </p:nvSpPr>
        <p:spPr>
          <a:xfrm>
            <a:off x="1403350" y="1412875"/>
            <a:ext cx="3024188" cy="4968875"/>
          </a:xfrm>
          <a:effectLst>
            <a:outerShdw blurRad="127000" dist="25400" dir="2700000" algn="ctr" rotWithShape="0">
              <a:schemeClr val="tx1">
                <a:alpha val="55000"/>
              </a:schemeClr>
            </a:outerShdw>
          </a:effectLst>
        </p:spPr>
        <p:txBody>
          <a:bodyPr/>
          <a:lstStyle>
            <a:lvl1pPr marL="0" indent="0">
              <a:buFontTx/>
              <a:buNone/>
              <a:defRPr baseline="0"/>
            </a:lvl1pPr>
            <a:lvl2pPr marL="357188" indent="-171450">
              <a:buFontTx/>
              <a:buBlip>
                <a:blip r:embed="rId2"/>
              </a:buBlip>
              <a:defRPr/>
            </a:lvl2pPr>
            <a:lvl3pPr marL="542925" indent="-187325">
              <a:buFontTx/>
              <a:buBlip>
                <a:blip r:embed="rId2"/>
              </a:buBlip>
              <a:defRPr/>
            </a:lvl3pPr>
            <a:lvl4pPr marL="715963" indent="-173038">
              <a:buFontTx/>
              <a:buBlip>
                <a:blip r:embed="rId2"/>
              </a:buBlip>
              <a:defRPr/>
            </a:lvl4pPr>
            <a:lvl5pPr marL="901700" indent="-187325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nl-NL" dirty="0" smtClean="0"/>
              <a:t>Voeg hier een staande afbeelding  toe en plaats deze vullend binnen dit kader</a:t>
            </a:r>
            <a:endParaRPr lang="nl-NL" dirty="0"/>
          </a:p>
        </p:txBody>
      </p:sp>
      <p:cxnSp>
        <p:nvCxnSpPr>
          <p:cNvPr id="8" name="Rechte verbindingslijn 8"/>
          <p:cNvCxnSpPr/>
          <p:nvPr userDrawn="1"/>
        </p:nvCxnSpPr>
        <p:spPr>
          <a:xfrm flipV="1">
            <a:off x="1220400" y="831600"/>
            <a:ext cx="0" cy="5550150"/>
          </a:xfrm>
          <a:prstGeom prst="line">
            <a:avLst/>
          </a:prstGeom>
          <a:ln w="127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292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naast teks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16462" y="1342800"/>
            <a:ext cx="3959225" cy="720000"/>
          </a:xfrm>
        </p:spPr>
        <p:txBody>
          <a:bodyPr/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716462" y="2199600"/>
            <a:ext cx="3959225" cy="418215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185738" indent="0">
              <a:buFontTx/>
              <a:buNone/>
              <a:defRPr/>
            </a:lvl2pPr>
            <a:lvl3pPr marL="355600" indent="0">
              <a:buFontTx/>
              <a:buNone/>
              <a:defRPr/>
            </a:lvl3pPr>
            <a:lvl4pPr marL="542925" indent="0">
              <a:buFontTx/>
              <a:buNone/>
              <a:defRPr/>
            </a:lvl4pPr>
            <a:lvl5pPr marL="714375" indent="0">
              <a:buFontTx/>
              <a:buNone/>
              <a:defRPr/>
            </a:lvl5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BAA46-1C82-41F8-8CE2-570BC461073F}" type="datetime8">
              <a:rPr lang="nl-NL" smtClean="0"/>
              <a:t>11-1-2013 4:54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6286-4DC8-46DE-9269-8F728FBC0641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3" hasCustomPrompt="1"/>
          </p:nvPr>
        </p:nvSpPr>
        <p:spPr>
          <a:xfrm>
            <a:off x="1403350" y="1412875"/>
            <a:ext cx="3024188" cy="4968875"/>
          </a:xfrm>
          <a:effectLst>
            <a:outerShdw blurRad="127000" dist="25400" dir="2700000" algn="ctr" rotWithShape="0">
              <a:schemeClr val="tx1">
                <a:alpha val="55000"/>
              </a:schemeClr>
            </a:outerShdw>
          </a:effectLst>
        </p:spPr>
        <p:txBody>
          <a:bodyPr/>
          <a:lstStyle>
            <a:lvl1pPr marL="0" indent="0">
              <a:buFontTx/>
              <a:buNone/>
              <a:defRPr baseline="0"/>
            </a:lvl1pPr>
            <a:lvl2pPr marL="357188" indent="-171450">
              <a:buFontTx/>
              <a:buBlip>
                <a:blip r:embed="rId2"/>
              </a:buBlip>
              <a:defRPr/>
            </a:lvl2pPr>
            <a:lvl3pPr marL="542925" indent="-187325">
              <a:buFontTx/>
              <a:buBlip>
                <a:blip r:embed="rId2"/>
              </a:buBlip>
              <a:defRPr/>
            </a:lvl3pPr>
            <a:lvl4pPr marL="715963" indent="-173038">
              <a:buFontTx/>
              <a:buBlip>
                <a:blip r:embed="rId2"/>
              </a:buBlip>
              <a:defRPr/>
            </a:lvl4pPr>
            <a:lvl5pPr marL="901700" indent="-187325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nl-NL" dirty="0" smtClean="0"/>
              <a:t>Voeg hier een staande afbeelding  toe en plaats deze vullend binnen dit kader</a:t>
            </a:r>
            <a:endParaRPr lang="nl-NL" dirty="0"/>
          </a:p>
        </p:txBody>
      </p:sp>
      <p:cxnSp>
        <p:nvCxnSpPr>
          <p:cNvPr id="8" name="Rechte verbindingslijn 8"/>
          <p:cNvCxnSpPr/>
          <p:nvPr userDrawn="1"/>
        </p:nvCxnSpPr>
        <p:spPr>
          <a:xfrm flipV="1">
            <a:off x="1220400" y="831600"/>
            <a:ext cx="0" cy="5550150"/>
          </a:xfrm>
          <a:prstGeom prst="line">
            <a:avLst/>
          </a:prstGeom>
          <a:ln w="127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101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14777-188F-4E6F-8704-DC2476BE1C56}" type="datetime8">
              <a:rPr lang="nl-NL" smtClean="0"/>
              <a:t>11-1-2013 4:54</a:t>
            </a:fld>
            <a:endParaRPr lang="nl-NL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Titel van de presentatie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6286-4DC8-46DE-9269-8F728FBC0641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6" name="Tijdelijke aanduiding voor inhoud 2"/>
          <p:cNvSpPr>
            <a:spLocks noGrp="1"/>
          </p:cNvSpPr>
          <p:nvPr>
            <p:ph idx="13" hasCustomPrompt="1"/>
          </p:nvPr>
        </p:nvSpPr>
        <p:spPr>
          <a:xfrm>
            <a:off x="1403350" y="1412875"/>
            <a:ext cx="7272338" cy="4968875"/>
          </a:xfrm>
          <a:effectLst>
            <a:outerShdw blurRad="127000" dist="25400" dir="2700000" algn="ctr" rotWithShape="0">
              <a:schemeClr val="tx1">
                <a:alpha val="55000"/>
              </a:schemeClr>
            </a:outerShdw>
          </a:effectLst>
        </p:spPr>
        <p:txBody>
          <a:bodyPr/>
          <a:lstStyle>
            <a:lvl1pPr marL="0" indent="0">
              <a:buFontTx/>
              <a:buNone/>
              <a:defRPr baseline="0"/>
            </a:lvl1pPr>
            <a:lvl2pPr marL="357188" indent="-171450">
              <a:buFontTx/>
              <a:buBlip>
                <a:blip r:embed="rId2"/>
              </a:buBlip>
              <a:defRPr/>
            </a:lvl2pPr>
            <a:lvl3pPr marL="542925" indent="-187325">
              <a:buFontTx/>
              <a:buBlip>
                <a:blip r:embed="rId2"/>
              </a:buBlip>
              <a:defRPr/>
            </a:lvl3pPr>
            <a:lvl4pPr marL="715963" indent="-173038">
              <a:buFontTx/>
              <a:buBlip>
                <a:blip r:embed="rId2"/>
              </a:buBlip>
              <a:defRPr/>
            </a:lvl4pPr>
            <a:lvl5pPr marL="901700" indent="-187325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nl-NL" dirty="0" smtClean="0"/>
              <a:t>Voeg hier een afbeelding toe en plaats deze linksonder</a:t>
            </a:r>
            <a:endParaRPr lang="nl-NL" dirty="0"/>
          </a:p>
        </p:txBody>
      </p:sp>
      <p:cxnSp>
        <p:nvCxnSpPr>
          <p:cNvPr id="7" name="Rechte verbindingslijn 8"/>
          <p:cNvCxnSpPr/>
          <p:nvPr userDrawn="1"/>
        </p:nvCxnSpPr>
        <p:spPr>
          <a:xfrm flipV="1">
            <a:off x="1220400" y="831600"/>
            <a:ext cx="0" cy="5550150"/>
          </a:xfrm>
          <a:prstGeom prst="line">
            <a:avLst/>
          </a:prstGeom>
          <a:ln w="127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4017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openxmlformats.org/officeDocument/2006/relationships/image" Target="../media/image4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slide" Target="../slides/slide1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680"/>
            <a:ext cx="9144000" cy="261469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403350" y="1342800"/>
            <a:ext cx="7272338" cy="7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403350" y="2199600"/>
            <a:ext cx="7272338" cy="4320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816800" y="262800"/>
            <a:ext cx="1800000" cy="1066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 smtClean="0"/>
              <a:t>January 11, 2013</a:t>
            </a:r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816800" y="370800"/>
            <a:ext cx="1800000" cy="1066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 smtClean="0"/>
              <a:t>Building Connections Congress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4816800" y="153968"/>
            <a:ext cx="1800000" cy="1066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2236286-4DC8-46DE-9269-8F728FBC0641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8" name="Rechte verbindingslijn 7"/>
          <p:cNvCxnSpPr/>
          <p:nvPr/>
        </p:nvCxnSpPr>
        <p:spPr>
          <a:xfrm flipV="1">
            <a:off x="248400" y="162000"/>
            <a:ext cx="0" cy="54000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2336400" y="162000"/>
            <a:ext cx="0" cy="54000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Afbeelding 10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62000"/>
            <a:ext cx="619016" cy="493200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effectLst>
            <a:outerShdw blurRad="101600" dist="12700" dir="2700000" algn="ctr" rotWithShape="0">
              <a:prstClr val="black">
                <a:alpha val="50000"/>
              </a:prstClr>
            </a:outerShdw>
          </a:effectLst>
        </p:spPr>
      </p:pic>
      <p:cxnSp>
        <p:nvCxnSpPr>
          <p:cNvPr id="15" name="Rechte verbindingslijn 14"/>
          <p:cNvCxnSpPr/>
          <p:nvPr/>
        </p:nvCxnSpPr>
        <p:spPr>
          <a:xfrm flipV="1">
            <a:off x="4708800" y="162000"/>
            <a:ext cx="0" cy="54000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ttp://higherlogicdownload.s3.amazonaws.com/AIA/1bd0f76f-a0ad-4b68-b3c9-24ef2fb7c8e9/UploadedImages/knet_logo.gif"/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9"/>
          <a:stretch/>
        </p:blipFill>
        <p:spPr bwMode="auto">
          <a:xfrm>
            <a:off x="323529" y="116632"/>
            <a:ext cx="1944215" cy="61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333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0" r:id="rId3"/>
    <p:sldLayoutId id="2147483661" r:id="rId4"/>
    <p:sldLayoutId id="2147483662" r:id="rId5"/>
    <p:sldLayoutId id="2147483663" r:id="rId6"/>
    <p:sldLayoutId id="2147483655" r:id="rId7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ts val="2800"/>
        </a:lnSpc>
        <a:spcBef>
          <a:spcPct val="0"/>
        </a:spcBef>
        <a:buNone/>
        <a:defRPr sz="24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5738" indent="-185738" algn="l" defTabSz="914400" rtl="0" eaLnBrk="1" latinLnBrk="0" hangingPunct="1">
        <a:lnSpc>
          <a:spcPts val="2810"/>
        </a:lnSpc>
        <a:spcBef>
          <a:spcPts val="0"/>
        </a:spcBef>
        <a:buFontTx/>
        <a:buBlip>
          <a:blip r:embed="rId14"/>
        </a:buBlip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357188" indent="-171450" algn="l" defTabSz="914400" rtl="0" eaLnBrk="1" latinLnBrk="0" hangingPunct="1">
        <a:lnSpc>
          <a:spcPts val="2810"/>
        </a:lnSpc>
        <a:spcBef>
          <a:spcPts val="0"/>
        </a:spcBef>
        <a:buFontTx/>
        <a:buBlip>
          <a:blip r:embed="rId14"/>
        </a:buBlip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542925" indent="-185738" algn="l" defTabSz="914400" rtl="0" eaLnBrk="1" latinLnBrk="0" hangingPunct="1">
        <a:lnSpc>
          <a:spcPts val="2810"/>
        </a:lnSpc>
        <a:spcBef>
          <a:spcPts val="0"/>
        </a:spcBef>
        <a:buFontTx/>
        <a:buBlip>
          <a:blip r:embed="rId14"/>
        </a:buBlip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715963" indent="-173038" algn="l" defTabSz="914400" rtl="0" eaLnBrk="1" latinLnBrk="0" hangingPunct="1">
        <a:lnSpc>
          <a:spcPts val="2810"/>
        </a:lnSpc>
        <a:spcBef>
          <a:spcPts val="0"/>
        </a:spcBef>
        <a:buFontTx/>
        <a:buBlip>
          <a:blip r:embed="rId14"/>
        </a:buBlip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901700" indent="-185738" algn="l" defTabSz="914400" rtl="0" eaLnBrk="1" latinLnBrk="0" hangingPunct="1">
        <a:lnSpc>
          <a:spcPts val="2810"/>
        </a:lnSpc>
        <a:spcBef>
          <a:spcPts val="0"/>
        </a:spcBef>
        <a:buFontTx/>
        <a:buBlip>
          <a:blip r:embed="rId14"/>
        </a:buBlip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10" Type="http://schemas.openxmlformats.org/officeDocument/2006/relationships/image" Target="../media/image16.wmf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39.jpeg"/><Relationship Id="rId4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sz="2400" dirty="0" smtClean="0"/>
              <a:t>AIA TAP: Building </a:t>
            </a:r>
            <a:r>
              <a:rPr lang="nl-NL" sz="2400" dirty="0" err="1" smtClean="0"/>
              <a:t>Connections</a:t>
            </a:r>
            <a:r>
              <a:rPr lang="nl-NL" sz="2400" dirty="0" smtClean="0"/>
              <a:t> </a:t>
            </a:r>
            <a:r>
              <a:rPr lang="nl-NL" sz="2400" dirty="0" err="1" smtClean="0"/>
              <a:t>Congress</a:t>
            </a:r>
            <a:endParaRPr lang="nl-NL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3350" y="1844864"/>
            <a:ext cx="7272338" cy="360000"/>
          </a:xfrm>
        </p:spPr>
        <p:txBody>
          <a:bodyPr/>
          <a:lstStyle/>
          <a:p>
            <a:r>
              <a:rPr lang="nl-NL" sz="1800" b="1" dirty="0" err="1" smtClean="0"/>
              <a:t>There</a:t>
            </a:r>
            <a:r>
              <a:rPr lang="nl-NL" sz="1800" b="1" dirty="0" smtClean="0"/>
              <a:t> is no </a:t>
            </a:r>
            <a:r>
              <a:rPr lang="nl-NL" sz="1800" b="1" dirty="0" err="1" smtClean="0"/>
              <a:t>central</a:t>
            </a:r>
            <a:r>
              <a:rPr lang="nl-NL" sz="1800" b="1" dirty="0" smtClean="0"/>
              <a:t> BIM model...</a:t>
            </a:r>
          </a:p>
          <a:p>
            <a:r>
              <a:rPr lang="nl-NL" dirty="0" smtClean="0"/>
              <a:t>
Léon van Berlo</a:t>
            </a:r>
            <a:endParaRPr lang="nl-NL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83" t="1318" r="1163" b="2410"/>
          <a:stretch/>
        </p:blipFill>
        <p:spPr bwMode="auto">
          <a:xfrm>
            <a:off x="5508104" y="3044911"/>
            <a:ext cx="3528392" cy="3696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507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6" t="11111" r="7213" b="3226"/>
          <a:stretch/>
        </p:blipFill>
        <p:spPr bwMode="auto">
          <a:xfrm>
            <a:off x="1835696" y="816992"/>
            <a:ext cx="5829300" cy="607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973384" y="6536377"/>
            <a:ext cx="1063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 smtClean="0"/>
              <a:t>source</a:t>
            </a:r>
            <a:r>
              <a:rPr lang="nl-NL" sz="1200" dirty="0" smtClean="0"/>
              <a:t>: </a:t>
            </a:r>
            <a:r>
              <a:rPr lang="nl-NL" sz="1200" dirty="0" err="1" smtClean="0"/>
              <a:t>Nour</a:t>
            </a:r>
            <a:endParaRPr lang="nl-NL" sz="12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Léon van Berlo
Building </a:t>
            </a:r>
            <a:r>
              <a:rPr lang="nl-NL" dirty="0" err="1" smtClean="0"/>
              <a:t>Connections</a:t>
            </a:r>
            <a:r>
              <a:rPr lang="nl-NL" dirty="0" smtClean="0"/>
              <a:t> </a:t>
            </a:r>
            <a:r>
              <a:rPr lang="nl-NL" dirty="0" err="1" smtClean="0"/>
              <a:t>Congress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0266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312" y="1124744"/>
            <a:ext cx="2359522" cy="1389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56"/>
          <a:stretch/>
        </p:blipFill>
        <p:spPr bwMode="auto">
          <a:xfrm rot="5400000">
            <a:off x="1372022" y="1128142"/>
            <a:ext cx="2880320" cy="2452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49488">
            <a:off x="2817861" y="4370284"/>
            <a:ext cx="2882603" cy="2112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025" y="1059530"/>
            <a:ext cx="3048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1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895600"/>
            <a:ext cx="198120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3" name="Picture 17" descr="http://t0.gstatic.com/images?q=tbn:ANd9GcTWrSsskmsJ7TjNPjTSh0arN2wQSdq8OVmKGPm_BK7hfx9QcOFV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180" y="4022947"/>
            <a:ext cx="2628900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5" name="Picture 19" descr="http://t1.gstatic.com/images?q=tbn:ANd9GcSPfL6tS49-XjUnnbivpKzKQcqidH0eYxW-o92KptrLHPtXpWB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4495800"/>
            <a:ext cx="1924050" cy="59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733800" y="2895600"/>
            <a:ext cx="381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960" y="5867400"/>
            <a:ext cx="2438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7" name="Picture 11" descr="http://t3.gstatic.com/images?q=tbn:ANd9GcTSzsPaW-2hyBXP78IuLyR1d-bvY89HiaVdWGtRnGpO4i61gCK3QQ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265" y="3048000"/>
            <a:ext cx="205873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9" descr="http://t1.gstatic.com/images?q=tbn:ANd9GcSPfL6tS49-XjUnnbivpKzKQcqidH0eYxW-o92KptrLHPtXpWB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950" y="5272087"/>
            <a:ext cx="1924050" cy="59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/>
          <p:cNvCxnSpPr/>
          <p:nvPr/>
        </p:nvCxnSpPr>
        <p:spPr>
          <a:xfrm flipH="1">
            <a:off x="4876800" y="2286000"/>
            <a:ext cx="152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16200000" flipH="1">
            <a:off x="4610100" y="3924300"/>
            <a:ext cx="609600" cy="76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0800000">
            <a:off x="3581400" y="3048000"/>
            <a:ext cx="381794" cy="1524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>
            <a:off x="7163594" y="3961606"/>
            <a:ext cx="76200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4111" idx="1"/>
          </p:cNvCxnSpPr>
          <p:nvPr/>
        </p:nvCxnSpPr>
        <p:spPr>
          <a:xfrm flipV="1">
            <a:off x="6172200" y="3183732"/>
            <a:ext cx="609600" cy="9286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110" idx="1"/>
          </p:cNvCxnSpPr>
          <p:nvPr/>
        </p:nvCxnSpPr>
        <p:spPr>
          <a:xfrm flipH="1">
            <a:off x="5486401" y="1440530"/>
            <a:ext cx="429624" cy="36470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10800000">
            <a:off x="5410200" y="4876800"/>
            <a:ext cx="1296988" cy="5334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3059832" y="3581400"/>
            <a:ext cx="980356" cy="9144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Léon van Berlo
Building </a:t>
            </a:r>
            <a:r>
              <a:rPr lang="nl-NL" dirty="0" err="1" smtClean="0"/>
              <a:t>Connections</a:t>
            </a:r>
            <a:r>
              <a:rPr lang="nl-NL" dirty="0" smtClean="0"/>
              <a:t> </a:t>
            </a:r>
            <a:r>
              <a:rPr lang="nl-NL" dirty="0" err="1" smtClean="0"/>
              <a:t>Congress</a:t>
            </a:r>
            <a:endParaRPr lang="nl-NL" dirty="0"/>
          </a:p>
        </p:txBody>
      </p:sp>
      <p:pic>
        <p:nvPicPr>
          <p:cNvPr id="22" name="Picture 4" descr="BIMsurfer WebGL viewer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154234"/>
            <a:ext cx="1368152" cy="47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/>
          <p:cNvCxnSpPr/>
          <p:nvPr/>
        </p:nvCxnSpPr>
        <p:spPr>
          <a:xfrm>
            <a:off x="5486400" y="1905000"/>
            <a:ext cx="741868" cy="3733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900110" y="3547946"/>
            <a:ext cx="1048154" cy="71925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3643005" y="1868440"/>
            <a:ext cx="394260" cy="365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3733800" y="5805264"/>
            <a:ext cx="2973388" cy="43204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7668344" y="4793456"/>
            <a:ext cx="98480" cy="53441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rot="5400000">
            <a:off x="7977286" y="2353766"/>
            <a:ext cx="76200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639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twork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572856"/>
            <a:ext cx="4572000" cy="4448432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Léon van Berlo
Building </a:t>
            </a:r>
            <a:r>
              <a:rPr lang="nl-NL" dirty="0" err="1" smtClean="0"/>
              <a:t>Connections</a:t>
            </a:r>
            <a:r>
              <a:rPr lang="nl-NL" dirty="0" smtClean="0"/>
              <a:t> </a:t>
            </a:r>
            <a:r>
              <a:rPr lang="nl-NL" dirty="0" err="1" smtClean="0"/>
              <a:t>Congress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8835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350" y="3212976"/>
            <a:ext cx="7272338" cy="720000"/>
          </a:xfrm>
        </p:spPr>
        <p:txBody>
          <a:bodyPr/>
          <a:lstStyle/>
          <a:p>
            <a:pPr algn="ctr"/>
            <a:r>
              <a:rPr lang="nl-NL" dirty="0" smtClean="0"/>
              <a:t>“</a:t>
            </a:r>
            <a:r>
              <a:rPr lang="nl-NL" dirty="0" err="1" smtClean="0"/>
              <a:t>There</a:t>
            </a:r>
            <a:r>
              <a:rPr lang="nl-NL" dirty="0" smtClean="0"/>
              <a:t> is no </a:t>
            </a:r>
            <a:r>
              <a:rPr lang="nl-NL" i="1" dirty="0" smtClean="0"/>
              <a:t>CENTRAL </a:t>
            </a:r>
            <a:r>
              <a:rPr lang="nl-NL" dirty="0" smtClean="0"/>
              <a:t>model”</a:t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sz="1800" b="0" dirty="0" smtClean="0"/>
              <a:t>(</a:t>
            </a:r>
            <a:r>
              <a:rPr lang="nl-NL" sz="1800" b="0" dirty="0" err="1" smtClean="0"/>
              <a:t>there</a:t>
            </a:r>
            <a:r>
              <a:rPr lang="nl-NL" sz="1800" b="0" dirty="0" smtClean="0"/>
              <a:t> are </a:t>
            </a:r>
            <a:r>
              <a:rPr lang="nl-NL" sz="1800" b="0" dirty="0" err="1" smtClean="0"/>
              <a:t>shoes</a:t>
            </a:r>
            <a:r>
              <a:rPr lang="nl-NL" sz="1800" b="0" dirty="0" smtClean="0"/>
              <a:t> </a:t>
            </a:r>
            <a:r>
              <a:rPr lang="nl-NL" sz="1800" b="0" dirty="0" err="1" smtClean="0"/>
              <a:t>with</a:t>
            </a:r>
            <a:r>
              <a:rPr lang="nl-NL" sz="1800" b="0" dirty="0" smtClean="0"/>
              <a:t> </a:t>
            </a:r>
            <a:r>
              <a:rPr lang="nl-NL" sz="1800" b="0" dirty="0" err="1" smtClean="0"/>
              <a:t>integrated</a:t>
            </a:r>
            <a:r>
              <a:rPr lang="nl-NL" sz="1800" b="0" dirty="0" smtClean="0"/>
              <a:t> </a:t>
            </a:r>
            <a:r>
              <a:rPr lang="nl-NL" sz="1800" b="0" dirty="0" err="1" smtClean="0"/>
              <a:t>music</a:t>
            </a:r>
            <a:r>
              <a:rPr lang="nl-NL" sz="1800" b="0" dirty="0" smtClean="0"/>
              <a:t> </a:t>
            </a:r>
            <a:r>
              <a:rPr lang="nl-NL" sz="1800" b="0" dirty="0" err="1" smtClean="0"/>
              <a:t>players</a:t>
            </a:r>
            <a:r>
              <a:rPr lang="nl-NL" sz="1800" b="0" dirty="0" smtClean="0"/>
              <a:t>)</a:t>
            </a:r>
            <a:r>
              <a:rPr lang="nl-NL" sz="1800" dirty="0" smtClean="0"/>
              <a:t/>
            </a:r>
            <a:br>
              <a:rPr lang="nl-NL" sz="1800" dirty="0" smtClean="0"/>
            </a:br>
            <a:endParaRPr lang="nl-NL" sz="1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Léon van Berlo
Building </a:t>
            </a:r>
            <a:r>
              <a:rPr lang="nl-NL" dirty="0" err="1" smtClean="0"/>
              <a:t>Connections</a:t>
            </a:r>
            <a:r>
              <a:rPr lang="nl-NL" dirty="0" smtClean="0"/>
              <a:t> </a:t>
            </a:r>
            <a:r>
              <a:rPr lang="nl-NL" dirty="0" err="1" smtClean="0"/>
              <a:t>Congress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3324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648" y="3213056"/>
            <a:ext cx="7056314" cy="720000"/>
          </a:xfrm>
        </p:spPr>
        <p:txBody>
          <a:bodyPr/>
          <a:lstStyle/>
          <a:p>
            <a:pPr algn="ctr"/>
            <a:r>
              <a:rPr lang="nl-NL" dirty="0" err="1" smtClean="0"/>
              <a:t>Proof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Léon van Berlo
Building </a:t>
            </a:r>
            <a:r>
              <a:rPr lang="nl-NL" dirty="0" err="1" smtClean="0"/>
              <a:t>Connections</a:t>
            </a:r>
            <a:r>
              <a:rPr lang="nl-NL" dirty="0" smtClean="0"/>
              <a:t> </a:t>
            </a:r>
            <a:r>
              <a:rPr lang="nl-NL" dirty="0" err="1" smtClean="0"/>
              <a:t>Congress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1511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19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2204864"/>
            <a:ext cx="6934784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Léon van Berlo
Building </a:t>
            </a:r>
            <a:r>
              <a:rPr lang="nl-NL" dirty="0" err="1" smtClean="0"/>
              <a:t>Connections</a:t>
            </a:r>
            <a:r>
              <a:rPr lang="nl-NL" dirty="0" smtClean="0"/>
              <a:t> </a:t>
            </a:r>
            <a:r>
              <a:rPr lang="nl-NL" dirty="0" err="1" smtClean="0"/>
              <a:t>Congress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0381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Denmark (</a:t>
            </a:r>
            <a:r>
              <a:rPr lang="nl-NL" dirty="0" err="1" smtClean="0"/>
              <a:t>June</a:t>
            </a:r>
            <a:r>
              <a:rPr lang="nl-NL" dirty="0" smtClean="0"/>
              <a:t> 2008):</a:t>
            </a:r>
            <a:endParaRPr lang="nl-NL" dirty="0"/>
          </a:p>
        </p:txBody>
      </p:sp>
      <p:pic>
        <p:nvPicPr>
          <p:cNvPr id="8194" name="Picture 2" descr="C:\Users\berlolahmv\AppData\Local\Microsoft\Windows\Temporary Internet Files\Content.Outlook\QIJ04I1Y\The lung (2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728" y="1851232"/>
            <a:ext cx="5760720" cy="496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Léon van Berlo
Building </a:t>
            </a:r>
            <a:r>
              <a:rPr lang="nl-NL" dirty="0" err="1" smtClean="0"/>
              <a:t>Connections</a:t>
            </a:r>
            <a:r>
              <a:rPr lang="nl-NL" dirty="0" smtClean="0"/>
              <a:t> </a:t>
            </a:r>
            <a:r>
              <a:rPr lang="nl-NL" dirty="0" err="1" smtClean="0"/>
              <a:t>Congress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1198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ei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07891"/>
            <a:ext cx="8458200" cy="5950109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2267744" y="2132856"/>
            <a:ext cx="4608512" cy="3240360"/>
          </a:xfrm>
          <a:prstGeom prst="line">
            <a:avLst/>
          </a:prstGeom>
          <a:ln w="203200" cmpd="sng">
            <a:solidFill>
              <a:schemeClr val="accent2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2555776" y="2060848"/>
            <a:ext cx="4320480" cy="3024336"/>
          </a:xfrm>
          <a:prstGeom prst="line">
            <a:avLst/>
          </a:prstGeom>
          <a:ln w="203200" cmpd="sng">
            <a:solidFill>
              <a:schemeClr val="accent2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Léon van Berlo
Building </a:t>
            </a:r>
            <a:r>
              <a:rPr lang="nl-NL" dirty="0" err="1" smtClean="0"/>
              <a:t>Connections</a:t>
            </a:r>
            <a:r>
              <a:rPr lang="nl-NL" dirty="0" smtClean="0"/>
              <a:t> </a:t>
            </a:r>
            <a:r>
              <a:rPr lang="nl-NL" dirty="0" err="1" smtClean="0"/>
              <a:t>Congress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8982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lide0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Léon van Berlo
Building </a:t>
            </a:r>
            <a:r>
              <a:rPr lang="nl-NL" dirty="0" err="1" smtClean="0"/>
              <a:t>Connections</a:t>
            </a:r>
            <a:r>
              <a:rPr lang="nl-NL" dirty="0" smtClean="0"/>
              <a:t> </a:t>
            </a:r>
            <a:r>
              <a:rPr lang="nl-NL" dirty="0" err="1" smtClean="0"/>
              <a:t>Congress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7029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3138600"/>
            <a:ext cx="8001000" cy="900000"/>
          </a:xfrm>
        </p:spPr>
        <p:txBody>
          <a:bodyPr/>
          <a:lstStyle/>
          <a:p>
            <a:pPr algn="ctr"/>
            <a:r>
              <a:rPr lang="nl-NL" dirty="0" smtClean="0"/>
              <a:t>But ‘</a:t>
            </a:r>
            <a:r>
              <a:rPr lang="nl-NL" i="1" dirty="0" smtClean="0"/>
              <a:t>we</a:t>
            </a:r>
            <a:r>
              <a:rPr lang="nl-NL" dirty="0" smtClean="0"/>
              <a:t>’ </a:t>
            </a:r>
            <a:r>
              <a:rPr lang="nl-NL" sz="2000" b="0" dirty="0" smtClean="0"/>
              <a:t>(in the Netherlands)</a:t>
            </a:r>
            <a:r>
              <a:rPr lang="nl-NL" b="0" dirty="0" smtClean="0"/>
              <a:t> </a:t>
            </a:r>
            <a:r>
              <a:rPr lang="nl-NL" dirty="0" err="1" smtClean="0"/>
              <a:t>also</a:t>
            </a:r>
            <a:r>
              <a:rPr lang="nl-NL" dirty="0" smtClean="0"/>
              <a:t> </a:t>
            </a:r>
            <a:r>
              <a:rPr lang="nl-NL" dirty="0" err="1" smtClean="0"/>
              <a:t>know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...</a:t>
            </a:r>
            <a:endParaRPr lang="nl-N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Léon van Berlo
Building </a:t>
            </a:r>
            <a:r>
              <a:rPr lang="nl-NL" dirty="0" err="1" smtClean="0"/>
              <a:t>Connections</a:t>
            </a:r>
            <a:r>
              <a:rPr lang="nl-NL" dirty="0" smtClean="0"/>
              <a:t> </a:t>
            </a:r>
            <a:r>
              <a:rPr lang="nl-NL" dirty="0" err="1" smtClean="0"/>
              <a:t>Congress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7225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6" descr="http://www.bimacademy.nl/uploads/images/projecten/project4/BIM_lifecycle%20met%20plaatj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55875" y="2460625"/>
            <a:ext cx="3743325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2" descr="http://www.scia-online.com/eNews/Images/bim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388" y="836613"/>
            <a:ext cx="1919287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4" name="Picture 4" descr="http://www.bluentcad.com/services/images/benefits-of-bim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27313" y="908050"/>
            <a:ext cx="2312987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5" name="Picture 6" descr="http://www.buildingsmart.info/elitecad/drupal/sites/default/files/pictures/bim_hr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3850" y="5287963"/>
            <a:ext cx="1944688" cy="159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6" name="Picture 8" descr="http://buildipedia.com/images/masterformat/Channels/In_Studio/The_Daily_Life_of_Building_Information_ModelingBIM/BIM_Illustration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08625" y="4437063"/>
            <a:ext cx="3454400" cy="2386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7" name="Picture 10" descr="http://www.tweesnoeken.nl/files/images/bouwsoftware/snoeken-bim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773863" y="2678113"/>
            <a:ext cx="1685925" cy="168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8" name="Picture 12" descr="http://www.mijntekenaar.nl/weblog/wp-content/uploads/2010/04/BIM-01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856288" y="-315913"/>
            <a:ext cx="3324225" cy="304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9" name="Picture 14" descr="http://www.vdvz.nl/images/Specialiteiten/BIM/BIM%20-%20Project01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-655638" y="2924175"/>
            <a:ext cx="3232151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80" name="Picture 6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627313" y="5072063"/>
            <a:ext cx="2663825" cy="173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Léon van Berlo
Building </a:t>
            </a:r>
            <a:r>
              <a:rPr lang="nl-NL" dirty="0" err="1" smtClean="0"/>
              <a:t>Connections</a:t>
            </a:r>
            <a:r>
              <a:rPr lang="nl-NL" dirty="0" smtClean="0"/>
              <a:t> </a:t>
            </a:r>
            <a:r>
              <a:rPr lang="nl-NL" dirty="0" err="1" smtClean="0"/>
              <a:t>Congress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5659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CPPM2012_figur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0" y="924675"/>
            <a:ext cx="6356350" cy="59333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2110" y="1342800"/>
            <a:ext cx="7272338" cy="720000"/>
          </a:xfrm>
        </p:spPr>
        <p:txBody>
          <a:bodyPr/>
          <a:lstStyle/>
          <a:p>
            <a:r>
              <a:rPr lang="nl-NL" dirty="0" err="1" smtClean="0"/>
              <a:t>Our</a:t>
            </a:r>
            <a:r>
              <a:rPr lang="nl-NL" dirty="0" smtClean="0"/>
              <a:t> research: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Léon van Berlo
Building </a:t>
            </a:r>
            <a:r>
              <a:rPr lang="nl-NL" dirty="0" err="1" smtClean="0"/>
              <a:t>Connections</a:t>
            </a:r>
            <a:r>
              <a:rPr lang="nl-NL" dirty="0" smtClean="0"/>
              <a:t> </a:t>
            </a:r>
            <a:r>
              <a:rPr lang="nl-NL" dirty="0" err="1" smtClean="0"/>
              <a:t>Congress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3538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CPPM2012_figur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0" y="924675"/>
            <a:ext cx="6356350" cy="59333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2110" y="1342800"/>
            <a:ext cx="7272338" cy="720000"/>
          </a:xfrm>
        </p:spPr>
        <p:txBody>
          <a:bodyPr/>
          <a:lstStyle/>
          <a:p>
            <a:r>
              <a:rPr lang="nl-NL" dirty="0" err="1" smtClean="0"/>
              <a:t>Our</a:t>
            </a:r>
            <a:r>
              <a:rPr lang="nl-NL" dirty="0" smtClean="0"/>
              <a:t> research:</a:t>
            </a:r>
            <a:endParaRPr lang="nl-NL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00200" y="3394800"/>
            <a:ext cx="7577138" cy="7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NO ROUNDTRIP</a:t>
            </a:r>
          </a:p>
          <a:p>
            <a:pPr marL="0" marR="0" lvl="0" indent="0" algn="ctr" defTabSz="914400" rtl="0" eaLnBrk="1" fontAlgn="auto" latinLnBrk="0" hangingPunct="1">
              <a:lnSpc>
                <a:spcPts val="2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3000" dirty="0" smtClean="0">
                <a:solidFill>
                  <a:srgbClr val="FF0000"/>
                </a:solidFill>
                <a:latin typeface="Arial" pitchFamily="34" charset="0"/>
                <a:ea typeface="+mj-ea"/>
                <a:cs typeface="Arial" pitchFamily="34" charset="0"/>
              </a:rPr>
              <a:t>(import/export in a chain of tools)</a:t>
            </a:r>
            <a:endParaRPr kumimoji="0" lang="nl-NL" sz="30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Léon van Berlo
Building </a:t>
            </a:r>
            <a:r>
              <a:rPr lang="nl-NL" dirty="0" err="1" smtClean="0"/>
              <a:t>Connections</a:t>
            </a:r>
            <a:r>
              <a:rPr lang="nl-NL" dirty="0" smtClean="0"/>
              <a:t> </a:t>
            </a:r>
            <a:r>
              <a:rPr lang="nl-NL" dirty="0" err="1" smtClean="0"/>
              <a:t>Congress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2400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0550" y="2276952"/>
            <a:ext cx="6597650" cy="720000"/>
          </a:xfrm>
        </p:spPr>
        <p:txBody>
          <a:bodyPr/>
          <a:lstStyle/>
          <a:p>
            <a:pPr algn="ctr"/>
            <a:r>
              <a:rPr lang="en-US" dirty="0" smtClean="0"/>
              <a:t>Conclusion: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IFC data standard is stable and usable in an AEC collaboration environment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IFC meets the needs of the industry</a:t>
            </a:r>
            <a:br>
              <a:rPr lang="en-US" dirty="0" smtClean="0"/>
            </a:br>
            <a:r>
              <a:rPr lang="en-US" sz="2000" b="0" dirty="0" smtClean="0"/>
              <a:t>(as described in the paper)</a:t>
            </a:r>
            <a:r>
              <a:rPr lang="en-US" b="0" dirty="0" smtClean="0"/>
              <a:t> </a:t>
            </a:r>
            <a:endParaRPr lang="en-US" sz="1600" b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Léon van Berlo
Building </a:t>
            </a:r>
            <a:r>
              <a:rPr lang="nl-NL" dirty="0" err="1" smtClean="0"/>
              <a:t>Connections</a:t>
            </a:r>
            <a:r>
              <a:rPr lang="nl-NL" dirty="0" smtClean="0"/>
              <a:t> </a:t>
            </a:r>
            <a:r>
              <a:rPr lang="nl-NL" dirty="0" err="1" smtClean="0"/>
              <a:t>Congress</a:t>
            </a:r>
            <a:endParaRPr lang="nl-NL" dirty="0"/>
          </a:p>
        </p:txBody>
      </p:sp>
      <p:sp>
        <p:nvSpPr>
          <p:cNvPr id="5" name="AutoShape 2" descr="data:image/jpeg;base64,/9j/4AAQSkZJRgABAQAAAQABAAD/2wCEAAkGBhMRDxASEBASEhAUDw8UFBQPDw8UEBQPFBAVFBUQFBIXHCYeFxkkGRQUHy8gIycpLCwsFR4xNTAqNSYrLCkBCQoKDgwOGg8PGikkHiUtNCkpLCosLCksNSwsLCwsLCwsLCwsLCwsLCwpLCksLCkpLCksLCwpLCwsLCwsLCksKf/AABEIAMUBAAMBIgACEQEDEQH/xAAbAAEAAgMBAQAAAAAAAAAAAAAABAUBAgMGB//EADgQAAIBAgQDBAkDAwUBAAAAAAABAgMRBAUhMRJBUQZhcYETIjKRobHB0fBCUuEUI3IWQ2KSohX/xAAbAQEAAgMBAQAAAAAAAAAAAAAABAUBAgMGB//EAC0RAAICAgEEAQMDAwUAAAAAAAABAgMEESEFEjFBEyJRcSMyYUKBsRRSkdHw/9oADAMBAAIRAxEAPwD7gAAAAAAAAAAAAAAAAAAAAAAAAAAAAAABcAAAAAAAAAAAAAAAAAAAAAAAAAAAAAAAAAAAAAAAAAAAAhZhieG0Y+1L4LmyXOVld7FbQ9aTnLnpFdFfQg5l3ZHti+X/AIOtaXlkrCwcd239yUVeKxzjKy8yfh6ylFNfjOeFkQlupPlCyD13M6gAsjkAAAAAAAAAAAAAAAAAAAAAAAAAAAAAAAAAAAADWc0tXoccXjFBa79CkxWYSnu9OhWZnUqsb6d7l9jvVRKz8FviainF8L07iqp41024tXSvZ9H0ItDGuMr306crFnXpRqRvG31POW5E8l/NB/UvRL+P4vpl4KeNdybu9bssstxfC9dmVdSm1J8rfIkUHsRMa6ddimvJLthGUdHqUzJAyzFXXC91t4E893RdG6CnEpJxcXpgAHY1AAAAAAAAAAAAAAAAAAAAAAAAAAAAAABDxmP4dFZv5GuMxyV0tykq12yk6h1JUrsh5JdOO5cszi67e7uyE59WZqzI/EeFutdk+5lzXXpaFWd9iZlOP4JPifqvcgymaSTubU2yrkpROsq1OPay/wAxwt/Xj8CvpyLbLHx0I33imviVmIXDN+JY5EEtWR8S5INT5cH6JeHquLTR6GnUuk0eXpVVYuctm0tdvkXPSMhxk4Pw/wDJFyq/ZZAwmZPUlcAAAAAAAAAAAAAAAAAAAAAAAAAA2AYbIGOxttEa43HckU1bE3PPdS6moJ11vknUY7lyzOIxGpDqYk51KmpwbPG2XSm9suIVJG8qpo5mDDRx0SEkjKZ2pUm9vucHUsayxUuTt4b+86RS9hxb8HqMqp2TT0btpfX3HDNMPa8jz1GrKL4ozfEenp1PS0VJ72s/EuIuN1XxpcxW0VltUqpqe9plJGr6y8T1dBKUE0+XL5HjMbLhl4/cm5PmzpxnfVNqyOvTsmFTan7OuTjuyClE9hSeh0IWBxinDiX4yYmewotjOK0UM4uL0zIAJBqAAAAAAAAAAAAAAAAAAADDmkYbS5YDZCxmIdrK53nV1OVfWLcdX8SvybHZBxgzrBafJTVYN30IsqLOWMxc1Jq8lq+bIE60nu35tnh7/j73vbf9i9qqk1sm1IJbvUjSqrkrkcOZG+n0TI168mzrNmnG3uOI1bGjqkgALgyE+5F92cqXU4vbRlEi97Ofr8ESsN/rL/3oh5mviZXdoY2k/JkD0jSS/LljnqvJ36r5lVWmm9DnPly/JIx+a4otsqxrUZK/NHocuzPlLXvueQwc9yzw1fYkYebOm1c8EPKx4y3we0TMkLK8Xxw71a5NPoFVisgpx8M87KPa9MAA6GoAAAAAAAAAAAABpOoktSrxWZPloRcjKroW5M6QrlPwS6+OSdisq5q1LXUi+n4pakDG1bSZ5HJ6rZZtxekWlOKt6Z6PDZlSl+q0uj38iSoJq727nqeJ9KWuGzhqjNJ+sl70d8PqcZbjYvQuwWuYljm2BpuClxWa2b59x5ypCN/aTNp4+Tg1KSlFvn7XiQIrp7iDnTrun3Rjp+ydjUSrWpMlOmv3L3nNwtzObZqyucUvBMUf5N3qYNLjiNWmb6N2zBrxGVV7jGmZOiRednX7fgimoVIt2vbxPQ4Oh6Olf9zvp05EzDg1PvfheSvzJfR2/cpO0M/XfiU8XqTc4q3lrvcgRZy33bl9yxx46rSJmGe5OosrsO9ydR2I81ycrUXWXYtwkn1sn4Hp4s8XSlaxf5Tjr+rJ+H2PU9FztfpTf4KDMp/rRbAA9WVgAAAAAAAMOSW5hvQMnDEYpRT11IuMzJJaMpK+Mcr6lLndUhSu2HLJdONKfL8EzF45vn8irq4lnOtIiSmeOyMqd0tsuaaFFcEynV7yJial5MQkaYmWpFit8EmEEpGjkIVLHO5hSN4rR3cTapCzMSm27/Q3lK67zmdNsIzc2ktDXhMGeTJhgS7gY2bGTDQNlE1BrGnc9ThnbDQv+34Hn8Hh3OSS5l/nFf0dJJdLeRMxk1Ccv40V2W++UYLzs8jmdW9T3nCBynV4puXf8DrE460tFzGPbBIk4YsYaWK7DIsoPZ87WOet7Id3k70nsTqFSzRWxehJp1DNM+yWyDZHaPV4TFKa13JJR5JNvivsrW+xdpnv8HJd9Sk/JQXQ7JtGQATziADnWrKO5rKSitsyls3k9Clx2Y3fcT6tfijK29meVr1d+t2eb6r1HtglDwyfiUdzbZ1rYkiyrbnOUjk5HkJ2Sm9suoVpG1Sdzi2btnFsxo7xR0hI1xcvWXgYRjFr2X1udII2S+pHK5laGsWbGx2Ztx63ZvK1vI432NlK4a9mjQi9DeW38mJRslbYR9k6RMGDU2cjRs1bN0b2NlE1oVPWSlte2m/iegodn3vKXqva29jaGPZb+xEe6+NX7jXIsJZ+kfs2dit7VZkpWUXvdfyXuZ4tUqdo2SSt4HgcTiHUqXb05fcnWfpxVMfy/wAnDDrd1nzP+wpRsiRE4RZIpciJLkuJEjC7r8uWEVsiDSWkbdXf3k+1n5/Q5zg/JAtfIgzvRXE0luznQwznJxirv4F/hMujRXFJ3l1OmPjTse/C+5CvujBa9m9JqjSt+rd+JzwOeXnZ7XsU2ZZhxS02IVOq0/MnRypRsTr4S8HGGGpwbl5Z9ETMlXkWN9JTs3rHTyLQ9rTarYKa9lHZBwk4v0Dji6PFFrxt4nYxJHSUVJOL8M1T1yUWCq6uMt0Vec4XhlxL2X8GW2bYRp+kh7S9pdV1OdOpGrBp6p79zPHZWK1uifrmLLWmztasj49nnJSNJMl4/AOm+seT7u8hvU89KDg+2RcwlGS2jW5o0bGoOyMxYxUrKPn9BFGcVTvFPp9bG8HyY/qRwiza5iIkzLOpuoXizRG9J207jVo2lrSNUdqcr6Mj8TTaN4GuJV3fuS8+phPfBhLk2vcxGJpGem5Jy/CyqTSitLq75I2jByel5E2orbJ2R5U6k7y9la7bnp8RiFCOr0S+Bzg1ShZWVl+M8r2i7QKOnFrLaN9+8uk44tfZHmb8lI1LLt36K7P8znVqKEb24lfoo9CD6OxLyuSbvLdkqtl6k3wNX6Fc+V/JfQlGr6PRWJHelHS5Jp5LUb04feXWByGnFf3XxO+yegjTKT+35NLsquC87/BUYKhKcuGKbb9y72eqlkUHZt8o38UjEa9KirRjFdyIWJzhvbQkKdNUe2X1MqbLLb5bgtItXVp0o2hZWKTMczc+dl46EOvi3LmRpGs52W8PiP2O9OIovulyxKQTMWMqncRqfpE7hFz2fxDjViltLR/Q9imePyHCN1YOzstX005Hrz1PTIShU0/uea6h2/LwbAAtSvOdWncoMxwTi+KGj6LRSPRnCvRvuR8jHhkQ7Jo61WOEtooMLjozXDLfmmuhHzHJ/wBVPboSMxytp8Ud1zW5Hw+aOOlRM8tk4jqXZctr1L/stq2/3Vf8FNONtDnY9JUpUqvS/c9bdSFVyOX6Wmu/cppYs1zDlfwToZUfEuCrhE2xFP8Asy/yh87E55ZNbxflqSYZXKUJRtvHmua2NKqrO/XazM74cPZ5pMyjadBxbUlZ9GII1a0yw7k1tG0Z3DZhQ1OsMFOT9WEn5MabNG4ryc0TcvwnpJKNrpu2nhudsPks/wBVorx1LehGnRWjV7avmSKaH3Jz4RCvyVrUOWRafZaEZXnNyX7dPiT6mJhSholFLkkitzHOVbR+L0seer5i56Ru+9lhXNzn2Y0ePuRPjnYu62R27Qdp2tF7TVkunRy7jx8cJOtK8m5SfN+Oy7j1NDIePWUO/UsKeWqC0iW2PgfHzJ7f3OnzxitRR41Tr4d/uj0d/g+ROwnamLa404Prq4r3Hoq2GTVpK/iVWJ7MQm7xVmYv6bXZykbwyn4kWGDzaM/YqxfhLX3El4p9/wATy9TsdPlZmq7OYiOzmv8AGpL7le+kLfLZ0+St8npJ13195zuUCyrFr9dX/s38zvTwOM/fP/z9jpHp7j4N1dBFymZt+XK2lleJe8qnvX2JdHs9U53fjdkmGA/ZrLJivBKpJN2+TLfBYKPPXuOGCySStfT3l9hMColnRiQhy0VuRlSa0md8Ikl6qS8ET0zlSgjqkWSSSKdtvlm4ABgGGjIAOc6NyuxmTxnuvuWoNZRUlpm8Zyi9o8lWySrTbdN37vzc5LMakNJwlvzTXmexsazop7pPyKm3pNUn3Vvtf8EyOY3+9bPL0s6TtvuSoZpF31St1ZaVcopS3gvJWIs+zVPWzkr763+ZFfTsqD3CaZv81EvKaIs3Tqe1GMvFfU5yw9D9kff/ACdp9mP21GteiIs+yk1tOPnH+TjLDytcwTZ1jOr/AHs6wlSjqlBeFjFXNIJe0veiHU7L1X/uJf4wX1OX+lKnOrPyjBfQ5rCzNa0kdP0Hy5bNsZniS0tbvKatmrk/UvJvudi5p9kop3kpTf8AybZYUcqUNoJeCVzpDo7k+657Nv8AUVQX0I8th8lq1GnN2jf80LzCZRCnyTfVlosJLobrBsu6qI1rUURZ5EpeWRlTDwyfImxwj0OsMKSdEdzKr/5y6GVgLci4WFNv6UdiMfKymeF7jV4XuLv+jH9IY7R8pSrDGywxdLCLoZWFRnsHylRHC9x0jhi0WGRuqCM9pr8qIFOgd4QJPokbKBskc3PZpCJ0sLAycwAAAAAAAAAAAAAAAAABYxYAAcCMOCABnY4BwAAxsyombAAAAAAAAAAAAAAAAAAAA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pic>
        <p:nvPicPr>
          <p:cNvPr id="4100" name="Picture 4" descr="http://shinguardian.files.wordpress.com/2010/05/oran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664" y="4797152"/>
            <a:ext cx="2612980" cy="200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89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Other</a:t>
            </a:r>
            <a:r>
              <a:rPr lang="nl-NL" dirty="0" smtClean="0"/>
              <a:t> </a:t>
            </a:r>
            <a:r>
              <a:rPr lang="nl-NL" dirty="0" err="1" smtClean="0"/>
              <a:t>observations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/>
              <a:t> </a:t>
            </a:r>
            <a:r>
              <a:rPr lang="nl-NL" dirty="0" smtClean="0"/>
              <a:t>         </a:t>
            </a:r>
            <a:r>
              <a:rPr lang="nl-NL" dirty="0" smtClean="0"/>
              <a:t> </a:t>
            </a:r>
            <a:r>
              <a:rPr lang="nl-NL" dirty="0" smtClean="0">
                <a:solidFill>
                  <a:srgbClr val="FF0000"/>
                </a:solidFill>
              </a:rPr>
              <a:t>(skip </a:t>
            </a:r>
            <a:r>
              <a:rPr lang="nl-NL" dirty="0" err="1" smtClean="0">
                <a:solidFill>
                  <a:srgbClr val="FF0000"/>
                </a:solidFill>
              </a:rPr>
              <a:t>this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 smtClean="0">
                <a:solidFill>
                  <a:srgbClr val="FF0000"/>
                </a:solidFill>
              </a:rPr>
              <a:t>during</a:t>
            </a:r>
            <a:r>
              <a:rPr lang="nl-NL" dirty="0" smtClean="0">
                <a:solidFill>
                  <a:srgbClr val="FF0000"/>
                </a:solidFill>
              </a:rPr>
              <a:t> </a:t>
            </a:r>
            <a:r>
              <a:rPr lang="nl-NL" dirty="0" err="1" smtClean="0">
                <a:solidFill>
                  <a:srgbClr val="FF0000"/>
                </a:solidFill>
              </a:rPr>
              <a:t>presentation</a:t>
            </a:r>
            <a:r>
              <a:rPr lang="nl-NL" dirty="0" smtClean="0">
                <a:solidFill>
                  <a:srgbClr val="FF0000"/>
                </a:solidFill>
              </a:rPr>
              <a:t>)</a:t>
            </a:r>
            <a:endParaRPr lang="nl-NL" sz="12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hangingPunct="0"/>
            <a:r>
              <a:rPr lang="nl-NL" dirty="0" smtClean="0"/>
              <a:t>Users in the </a:t>
            </a:r>
            <a:r>
              <a:rPr lang="nl-NL" dirty="0" err="1" smtClean="0"/>
              <a:t>experiments</a:t>
            </a:r>
            <a:r>
              <a:rPr lang="nl-NL" dirty="0" smtClean="0"/>
              <a:t> in </a:t>
            </a:r>
            <a:r>
              <a:rPr lang="nl-NL" dirty="0" err="1" smtClean="0"/>
              <a:t>this</a:t>
            </a:r>
            <a:r>
              <a:rPr lang="nl-NL" dirty="0" smtClean="0"/>
              <a:t> research </a:t>
            </a:r>
            <a:r>
              <a:rPr lang="nl-NL" dirty="0" err="1" smtClean="0"/>
              <a:t>did</a:t>
            </a:r>
            <a:r>
              <a:rPr lang="nl-NL" dirty="0" smtClean="0"/>
              <a:t>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prefer</a:t>
            </a:r>
            <a:r>
              <a:rPr lang="nl-NL" dirty="0" smtClean="0"/>
              <a:t> a </a:t>
            </a:r>
            <a:r>
              <a:rPr lang="nl-NL" dirty="0" err="1" smtClean="0"/>
              <a:t>so-called</a:t>
            </a:r>
            <a:r>
              <a:rPr lang="nl-NL" dirty="0" smtClean="0"/>
              <a:t> </a:t>
            </a:r>
            <a:r>
              <a:rPr lang="nl-NL" b="1" dirty="0" smtClean="0"/>
              <a:t>‘live </a:t>
            </a:r>
            <a:r>
              <a:rPr lang="nl-NL" b="1" dirty="0" err="1" smtClean="0"/>
              <a:t>synchronization</a:t>
            </a:r>
            <a:r>
              <a:rPr lang="nl-NL" dirty="0" smtClean="0"/>
              <a:t>’. The </a:t>
            </a:r>
            <a:r>
              <a:rPr lang="nl-NL" dirty="0" err="1" smtClean="0"/>
              <a:t>median</a:t>
            </a:r>
            <a:r>
              <a:rPr lang="nl-NL" dirty="0" smtClean="0"/>
              <a:t> of </a:t>
            </a:r>
            <a:r>
              <a:rPr lang="nl-NL" dirty="0" err="1" smtClean="0"/>
              <a:t>synchronization</a:t>
            </a:r>
            <a:r>
              <a:rPr lang="nl-NL" dirty="0" smtClean="0"/>
              <a:t> time of model </a:t>
            </a:r>
            <a:r>
              <a:rPr lang="nl-NL" dirty="0" err="1" smtClean="0"/>
              <a:t>instances</a:t>
            </a:r>
            <a:r>
              <a:rPr lang="nl-NL" dirty="0" smtClean="0"/>
              <a:t> was 1 week (</a:t>
            </a:r>
            <a:r>
              <a:rPr lang="nl-NL" dirty="0" err="1" smtClean="0"/>
              <a:t>every</a:t>
            </a:r>
            <a:r>
              <a:rPr lang="nl-NL" dirty="0" smtClean="0"/>
              <a:t> Friday was a </a:t>
            </a:r>
            <a:r>
              <a:rPr lang="nl-NL" dirty="0" err="1" smtClean="0"/>
              <a:t>widely</a:t>
            </a:r>
            <a:r>
              <a:rPr lang="nl-NL" dirty="0" smtClean="0"/>
              <a:t> </a:t>
            </a:r>
            <a:r>
              <a:rPr lang="nl-NL" dirty="0" err="1" smtClean="0"/>
              <a:t>used</a:t>
            </a:r>
            <a:r>
              <a:rPr lang="nl-NL" dirty="0" smtClean="0"/>
              <a:t> </a:t>
            </a:r>
            <a:r>
              <a:rPr lang="nl-NL" dirty="0" err="1" smtClean="0"/>
              <a:t>practice</a:t>
            </a:r>
            <a:r>
              <a:rPr lang="nl-NL" dirty="0" smtClean="0"/>
              <a:t>). </a:t>
            </a:r>
          </a:p>
          <a:p>
            <a:pPr lvl="0" hangingPunct="0"/>
            <a:endParaRPr lang="nl-NL" dirty="0" smtClean="0"/>
          </a:p>
          <a:p>
            <a:r>
              <a:rPr lang="nl-NL" dirty="0" smtClean="0"/>
              <a:t>In a </a:t>
            </a:r>
            <a:r>
              <a:rPr lang="nl-NL" dirty="0" err="1" smtClean="0"/>
              <a:t>homogeneous</a:t>
            </a:r>
            <a:r>
              <a:rPr lang="nl-NL" dirty="0" smtClean="0"/>
              <a:t> software environment, users </a:t>
            </a:r>
            <a:r>
              <a:rPr lang="nl-NL" dirty="0" err="1" smtClean="0"/>
              <a:t>felt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team </a:t>
            </a:r>
            <a:r>
              <a:rPr lang="nl-NL" b="1" dirty="0" smtClean="0"/>
              <a:t>members </a:t>
            </a:r>
            <a:r>
              <a:rPr lang="nl-NL" b="1" dirty="0" err="1" smtClean="0"/>
              <a:t>should</a:t>
            </a:r>
            <a:r>
              <a:rPr lang="nl-NL" b="1" dirty="0" smtClean="0"/>
              <a:t> have </a:t>
            </a:r>
            <a:r>
              <a:rPr lang="nl-NL" b="1" dirty="0" err="1" smtClean="0"/>
              <a:t>equal</a:t>
            </a:r>
            <a:r>
              <a:rPr lang="nl-NL" b="1" dirty="0" smtClean="0"/>
              <a:t> BIM software </a:t>
            </a:r>
            <a:r>
              <a:rPr lang="nl-NL" b="1" dirty="0" err="1" smtClean="0"/>
              <a:t>modeling</a:t>
            </a:r>
            <a:r>
              <a:rPr lang="nl-NL" b="1" dirty="0" smtClean="0"/>
              <a:t> expertise</a:t>
            </a:r>
            <a:r>
              <a:rPr lang="nl-NL" dirty="0"/>
              <a:t>. </a:t>
            </a:r>
            <a:endParaRPr lang="nl-NL" dirty="0" smtClean="0"/>
          </a:p>
          <a:p>
            <a:r>
              <a:rPr lang="nl-NL" dirty="0" smtClean="0"/>
              <a:t>The </a:t>
            </a:r>
            <a:r>
              <a:rPr lang="nl-NL" dirty="0" err="1"/>
              <a:t>use</a:t>
            </a:r>
            <a:r>
              <a:rPr lang="nl-NL" dirty="0"/>
              <a:t> of a </a:t>
            </a:r>
            <a:r>
              <a:rPr lang="nl-NL" dirty="0" err="1"/>
              <a:t>reference</a:t>
            </a:r>
            <a:r>
              <a:rPr lang="nl-NL" dirty="0"/>
              <a:t> model concept </a:t>
            </a:r>
            <a:r>
              <a:rPr lang="nl-NL" dirty="0" err="1"/>
              <a:t>with</a:t>
            </a:r>
            <a:r>
              <a:rPr lang="nl-NL" dirty="0"/>
              <a:t> IFC </a:t>
            </a:r>
            <a:r>
              <a:rPr lang="nl-NL" b="1" dirty="0" err="1"/>
              <a:t>can</a:t>
            </a:r>
            <a:r>
              <a:rPr lang="nl-NL" b="1" dirty="0"/>
              <a:t> </a:t>
            </a:r>
            <a:r>
              <a:rPr lang="nl-NL" b="1" dirty="0" err="1"/>
              <a:t>lower</a:t>
            </a:r>
            <a:r>
              <a:rPr lang="nl-NL" b="1" dirty="0"/>
              <a:t> the </a:t>
            </a:r>
            <a:r>
              <a:rPr lang="nl-NL" b="1" dirty="0" err="1"/>
              <a:t>needed</a:t>
            </a:r>
            <a:r>
              <a:rPr lang="nl-NL" b="1" dirty="0"/>
              <a:t> BIM </a:t>
            </a:r>
            <a:r>
              <a:rPr lang="nl-NL" b="1" dirty="0" err="1"/>
              <a:t>competences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a project partner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collaborate</a:t>
            </a:r>
            <a:r>
              <a:rPr lang="nl-NL" dirty="0"/>
              <a:t> in a way </a:t>
            </a:r>
            <a:r>
              <a:rPr lang="nl-NL" dirty="0" err="1"/>
              <a:t>that</a:t>
            </a:r>
            <a:r>
              <a:rPr lang="nl-NL" dirty="0"/>
              <a:t> is </a:t>
            </a:r>
            <a:r>
              <a:rPr lang="nl-NL" dirty="0" err="1"/>
              <a:t>sufficiently</a:t>
            </a:r>
            <a:r>
              <a:rPr lang="nl-NL" dirty="0"/>
              <a:t> </a:t>
            </a:r>
            <a:r>
              <a:rPr lang="nl-NL" dirty="0" err="1"/>
              <a:t>effective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the </a:t>
            </a:r>
            <a:r>
              <a:rPr lang="nl-NL" dirty="0" err="1"/>
              <a:t>entire</a:t>
            </a:r>
            <a:r>
              <a:rPr lang="nl-NL" dirty="0"/>
              <a:t> project team. 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Léon van Berlo
Building </a:t>
            </a:r>
            <a:r>
              <a:rPr lang="nl-NL" dirty="0" err="1" smtClean="0"/>
              <a:t>Connections</a:t>
            </a:r>
            <a:r>
              <a:rPr lang="nl-NL" dirty="0" smtClean="0"/>
              <a:t> </a:t>
            </a:r>
            <a:r>
              <a:rPr lang="nl-NL" dirty="0" err="1" smtClean="0"/>
              <a:t>Congress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7616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0550" y="2590800"/>
            <a:ext cx="6597650" cy="720000"/>
          </a:xfrm>
        </p:spPr>
        <p:txBody>
          <a:bodyPr/>
          <a:lstStyle/>
          <a:p>
            <a:pPr algn="ctr"/>
            <a:r>
              <a:rPr lang="nl-NL" sz="2800" dirty="0" smtClean="0"/>
              <a:t>Found </a:t>
            </a:r>
            <a:r>
              <a:rPr lang="nl-NL" sz="2800" dirty="0" err="1" smtClean="0"/>
              <a:t>conclusion</a:t>
            </a:r>
            <a:r>
              <a:rPr lang="nl-NL" sz="2800" dirty="0" smtClean="0"/>
              <a:t>:</a:t>
            </a:r>
            <a:br>
              <a:rPr lang="nl-NL" sz="2800" dirty="0" smtClean="0"/>
            </a:br>
            <a:r>
              <a:rPr lang="nl-NL" sz="2800" dirty="0" smtClean="0"/>
              <a:t/>
            </a:r>
            <a:br>
              <a:rPr lang="nl-NL" sz="2800" dirty="0" smtClean="0"/>
            </a:br>
            <a:r>
              <a:rPr lang="nl-NL" dirty="0" err="1" smtClean="0"/>
              <a:t>Working</a:t>
            </a:r>
            <a:r>
              <a:rPr lang="nl-NL" dirty="0" smtClean="0"/>
              <a:t> in a ‘</a:t>
            </a:r>
            <a:r>
              <a:rPr lang="nl-NL" i="1" dirty="0" err="1" smtClean="0"/>
              <a:t>central</a:t>
            </a:r>
            <a:r>
              <a:rPr lang="nl-NL" dirty="0" smtClean="0"/>
              <a:t>’ modelserver </a:t>
            </a:r>
            <a:br>
              <a:rPr lang="nl-NL" dirty="0" smtClean="0"/>
            </a:br>
            <a:r>
              <a:rPr lang="nl-NL" b="0" dirty="0" smtClean="0"/>
              <a:t>(</a:t>
            </a:r>
            <a:r>
              <a:rPr lang="nl-NL" b="0" dirty="0" err="1" smtClean="0"/>
              <a:t>everybody</a:t>
            </a:r>
            <a:r>
              <a:rPr lang="nl-NL" b="0" dirty="0" smtClean="0"/>
              <a:t> the </a:t>
            </a:r>
            <a:r>
              <a:rPr lang="nl-NL" b="0" dirty="0" err="1" smtClean="0"/>
              <a:t>same</a:t>
            </a:r>
            <a:r>
              <a:rPr lang="nl-NL" b="0" dirty="0" smtClean="0"/>
              <a:t> tool)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smtClean="0"/>
              <a:t>has more </a:t>
            </a:r>
            <a:r>
              <a:rPr lang="nl-NL" dirty="0" err="1" smtClean="0"/>
              <a:t>downsides</a:t>
            </a:r>
            <a:r>
              <a:rPr lang="nl-NL" dirty="0" smtClean="0"/>
              <a:t> </a:t>
            </a:r>
            <a:r>
              <a:rPr lang="nl-NL" dirty="0" err="1" smtClean="0"/>
              <a:t>than</a:t>
            </a:r>
            <a:r>
              <a:rPr lang="nl-NL" dirty="0" smtClean="0"/>
              <a:t> </a:t>
            </a:r>
            <a:r>
              <a:rPr lang="nl-NL" dirty="0" err="1" smtClean="0"/>
              <a:t>advantages</a:t>
            </a:r>
            <a:r>
              <a:rPr lang="nl-NL" dirty="0" smtClean="0"/>
              <a:t>.</a:t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sz="1600" b="0" dirty="0" smtClean="0"/>
              <a:t>(</a:t>
            </a:r>
            <a:r>
              <a:rPr lang="nl-NL" sz="1600" b="0" dirty="0" err="1" smtClean="0"/>
              <a:t>ownership</a:t>
            </a:r>
            <a:r>
              <a:rPr lang="nl-NL" sz="1600" b="0" dirty="0" smtClean="0"/>
              <a:t> of </a:t>
            </a:r>
            <a:r>
              <a:rPr lang="nl-NL" sz="1600" b="0" dirty="0" err="1" smtClean="0"/>
              <a:t>objects</a:t>
            </a:r>
            <a:r>
              <a:rPr lang="nl-NL" sz="1600" b="0" dirty="0" smtClean="0"/>
              <a:t>, data </a:t>
            </a:r>
            <a:r>
              <a:rPr lang="nl-NL" sz="1600" b="0" dirty="0" err="1" smtClean="0"/>
              <a:t>overload</a:t>
            </a:r>
            <a:r>
              <a:rPr lang="nl-NL" sz="1600" b="0" dirty="0" smtClean="0"/>
              <a:t>, </a:t>
            </a:r>
            <a:r>
              <a:rPr lang="nl-NL" sz="1600" b="0" dirty="0" err="1" smtClean="0"/>
              <a:t>legal</a:t>
            </a:r>
            <a:r>
              <a:rPr lang="nl-NL" sz="1600" b="0" dirty="0" smtClean="0"/>
              <a:t>, change </a:t>
            </a:r>
            <a:r>
              <a:rPr lang="nl-NL" sz="1600" b="0" dirty="0" err="1" smtClean="0"/>
              <a:t>requests</a:t>
            </a:r>
            <a:r>
              <a:rPr lang="nl-NL" sz="1600" b="0" dirty="0" smtClean="0"/>
              <a:t>, etc...)</a:t>
            </a:r>
            <a:endParaRPr lang="nl-NL" sz="1600" b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Léon van Berlo
Building </a:t>
            </a:r>
            <a:r>
              <a:rPr lang="nl-NL" dirty="0" err="1" smtClean="0"/>
              <a:t>Connections</a:t>
            </a:r>
            <a:r>
              <a:rPr lang="nl-NL" dirty="0" smtClean="0"/>
              <a:t> </a:t>
            </a:r>
            <a:r>
              <a:rPr lang="nl-NL" dirty="0" err="1" smtClean="0"/>
              <a:t>Congress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3645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350" y="1628800"/>
            <a:ext cx="7272338" cy="720000"/>
          </a:xfrm>
        </p:spPr>
        <p:txBody>
          <a:bodyPr/>
          <a:lstStyle/>
          <a:p>
            <a:pPr algn="ctr"/>
            <a:r>
              <a:rPr lang="nl-NL" dirty="0" err="1" smtClean="0"/>
              <a:t>Why</a:t>
            </a:r>
            <a:r>
              <a:rPr lang="nl-NL" dirty="0" smtClean="0"/>
              <a:t> do </a:t>
            </a:r>
            <a:r>
              <a:rPr lang="nl-NL" dirty="0" err="1" smtClean="0"/>
              <a:t>people</a:t>
            </a:r>
            <a:r>
              <a:rPr lang="nl-NL" dirty="0" smtClean="0"/>
              <a:t> </a:t>
            </a:r>
            <a:r>
              <a:rPr lang="nl-NL" dirty="0" err="1" smtClean="0"/>
              <a:t>still</a:t>
            </a:r>
            <a:r>
              <a:rPr lang="nl-NL" dirty="0" smtClean="0"/>
              <a:t> do </a:t>
            </a:r>
            <a:r>
              <a:rPr lang="nl-NL" dirty="0" err="1" smtClean="0"/>
              <a:t>it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Léon van Berlo
Building </a:t>
            </a:r>
            <a:r>
              <a:rPr lang="nl-NL" dirty="0" err="1" smtClean="0"/>
              <a:t>Connections</a:t>
            </a:r>
            <a:r>
              <a:rPr lang="nl-NL" dirty="0" smtClean="0"/>
              <a:t> </a:t>
            </a:r>
            <a:r>
              <a:rPr lang="nl-NL" dirty="0" err="1" smtClean="0"/>
              <a:t>Congress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4365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350" y="1628800"/>
            <a:ext cx="7272338" cy="720000"/>
          </a:xfrm>
        </p:spPr>
        <p:txBody>
          <a:bodyPr/>
          <a:lstStyle/>
          <a:p>
            <a:pPr algn="ctr"/>
            <a:r>
              <a:rPr lang="nl-NL" dirty="0" err="1" smtClean="0"/>
              <a:t>Why</a:t>
            </a:r>
            <a:r>
              <a:rPr lang="nl-NL" dirty="0" smtClean="0"/>
              <a:t> do </a:t>
            </a:r>
            <a:r>
              <a:rPr lang="nl-NL" dirty="0" err="1" smtClean="0"/>
              <a:t>people</a:t>
            </a:r>
            <a:r>
              <a:rPr lang="nl-NL" dirty="0" smtClean="0"/>
              <a:t> </a:t>
            </a:r>
            <a:r>
              <a:rPr lang="nl-NL" dirty="0" err="1" smtClean="0"/>
              <a:t>still</a:t>
            </a:r>
            <a:r>
              <a:rPr lang="nl-NL" dirty="0" smtClean="0"/>
              <a:t> do </a:t>
            </a:r>
            <a:r>
              <a:rPr lang="nl-NL" dirty="0" err="1" smtClean="0"/>
              <a:t>it</a:t>
            </a:r>
            <a:r>
              <a:rPr lang="nl-NL" dirty="0" smtClean="0"/>
              <a:t>?</a:t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“It’s </a:t>
            </a:r>
            <a:r>
              <a:rPr lang="nl-NL" dirty="0" err="1" smtClean="0"/>
              <a:t>simple</a:t>
            </a:r>
            <a:r>
              <a:rPr lang="nl-NL" dirty="0" smtClean="0"/>
              <a:t>, easy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quick</a:t>
            </a:r>
            <a:r>
              <a:rPr lang="nl-NL" dirty="0" smtClean="0"/>
              <a:t>”</a:t>
            </a:r>
            <a:br>
              <a:rPr lang="nl-NL" dirty="0" smtClean="0"/>
            </a:br>
            <a:r>
              <a:rPr lang="nl-NL" dirty="0" smtClean="0"/>
              <a:t>“We </a:t>
            </a:r>
            <a:r>
              <a:rPr lang="nl-NL" dirty="0" err="1" smtClean="0"/>
              <a:t>just</a:t>
            </a:r>
            <a:r>
              <a:rPr lang="nl-NL" dirty="0" smtClean="0"/>
              <a:t> </a:t>
            </a:r>
            <a:r>
              <a:rPr lang="nl-NL" dirty="0" err="1" smtClean="0"/>
              <a:t>send</a:t>
            </a:r>
            <a:r>
              <a:rPr lang="nl-NL" dirty="0" smtClean="0"/>
              <a:t>/share </a:t>
            </a:r>
            <a:r>
              <a:rPr lang="nl-NL" dirty="0" err="1" smtClean="0"/>
              <a:t>everything</a:t>
            </a:r>
            <a:r>
              <a:rPr lang="nl-NL" dirty="0" smtClean="0"/>
              <a:t> we have”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Léon van Berlo
Building </a:t>
            </a:r>
            <a:r>
              <a:rPr lang="nl-NL" dirty="0" err="1" smtClean="0"/>
              <a:t>Connections</a:t>
            </a:r>
            <a:r>
              <a:rPr lang="nl-NL" dirty="0" smtClean="0"/>
              <a:t> </a:t>
            </a:r>
            <a:r>
              <a:rPr lang="nl-NL" dirty="0" err="1" smtClean="0"/>
              <a:t>Congress</a:t>
            </a:r>
            <a:endParaRPr lang="nl-NL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2" cstate="print"/>
          <a:srcRect t="29476" r="48434" b="8142"/>
          <a:stretch/>
        </p:blipFill>
        <p:spPr bwMode="auto">
          <a:xfrm>
            <a:off x="2051720" y="3284984"/>
            <a:ext cx="5906212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4363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350" y="1844824"/>
            <a:ext cx="7272338" cy="720000"/>
          </a:xfrm>
        </p:spPr>
        <p:txBody>
          <a:bodyPr/>
          <a:lstStyle/>
          <a:p>
            <a:pPr algn="ctr"/>
            <a:r>
              <a:rPr lang="nl-NL" dirty="0" smtClean="0"/>
              <a:t>The real question (</a:t>
            </a:r>
            <a:r>
              <a:rPr lang="nl-NL" dirty="0" err="1" smtClean="0"/>
              <a:t>which</a:t>
            </a:r>
            <a:r>
              <a:rPr lang="nl-NL" dirty="0" smtClean="0"/>
              <a:t> is </a:t>
            </a:r>
            <a:r>
              <a:rPr lang="nl-NL" dirty="0" err="1" smtClean="0"/>
              <a:t>difficult</a:t>
            </a:r>
            <a:r>
              <a:rPr lang="nl-NL" dirty="0" smtClean="0"/>
              <a:t>):</a:t>
            </a:r>
            <a:br>
              <a:rPr lang="nl-NL" dirty="0" smtClean="0"/>
            </a:br>
            <a:r>
              <a:rPr lang="nl-NL" dirty="0"/>
              <a:t/>
            </a:r>
            <a:br>
              <a:rPr lang="nl-NL" dirty="0"/>
            </a:br>
            <a:r>
              <a:rPr lang="nl-NL" dirty="0" err="1" smtClean="0"/>
              <a:t>What</a:t>
            </a:r>
            <a:r>
              <a:rPr lang="nl-NL" dirty="0" smtClean="0"/>
              <a:t> does the </a:t>
            </a:r>
            <a:r>
              <a:rPr lang="nl-NL" dirty="0" err="1" smtClean="0"/>
              <a:t>other</a:t>
            </a:r>
            <a:r>
              <a:rPr lang="nl-NL" dirty="0" smtClean="0"/>
              <a:t> person </a:t>
            </a:r>
            <a:r>
              <a:rPr lang="nl-NL" dirty="0" err="1" smtClean="0"/>
              <a:t>need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do his job?</a:t>
            </a:r>
            <a:br>
              <a:rPr lang="nl-NL" dirty="0" smtClean="0"/>
            </a:br>
            <a:r>
              <a:rPr lang="nl-NL" dirty="0"/>
              <a:t/>
            </a:r>
            <a:br>
              <a:rPr lang="nl-NL" dirty="0"/>
            </a:br>
            <a:r>
              <a:rPr lang="nl-NL" dirty="0" err="1" smtClean="0"/>
              <a:t>What</a:t>
            </a:r>
            <a:r>
              <a:rPr lang="nl-NL" dirty="0" smtClean="0"/>
              <a:t> do I </a:t>
            </a:r>
            <a:r>
              <a:rPr lang="nl-NL" dirty="0" err="1" smtClean="0"/>
              <a:t>need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do </a:t>
            </a:r>
            <a:r>
              <a:rPr lang="nl-NL" dirty="0" err="1" smtClean="0"/>
              <a:t>my</a:t>
            </a:r>
            <a:r>
              <a:rPr lang="nl-NL" dirty="0" smtClean="0"/>
              <a:t> job?</a:t>
            </a:r>
            <a:br>
              <a:rPr lang="nl-NL" dirty="0" smtClean="0"/>
            </a:b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Léon van Berlo
Building </a:t>
            </a:r>
            <a:r>
              <a:rPr lang="nl-NL" dirty="0" err="1" smtClean="0"/>
              <a:t>Connections</a:t>
            </a:r>
            <a:r>
              <a:rPr lang="nl-NL" dirty="0" smtClean="0"/>
              <a:t> </a:t>
            </a:r>
            <a:r>
              <a:rPr lang="nl-NL" dirty="0" err="1" smtClean="0"/>
              <a:t>Congress</a:t>
            </a:r>
            <a:endParaRPr lang="nl-NL" dirty="0"/>
          </a:p>
        </p:txBody>
      </p:sp>
      <p:pic>
        <p:nvPicPr>
          <p:cNvPr id="6146" name="Picture 2" descr="http://www.blackbaudknowhow.com/wp-content/uploads/2012/10/search-queri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861047"/>
            <a:ext cx="4032448" cy="302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67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MVD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View Definitions</a:t>
            </a:r>
          </a:p>
          <a:p>
            <a:endParaRPr lang="en-US" dirty="0" smtClean="0"/>
          </a:p>
          <a:p>
            <a:r>
              <a:rPr lang="en-US" dirty="0" smtClean="0"/>
              <a:t>Are about defining the baseline to perform your job</a:t>
            </a:r>
          </a:p>
          <a:p>
            <a:endParaRPr lang="en-US" dirty="0" smtClean="0"/>
          </a:p>
          <a:p>
            <a:r>
              <a:rPr lang="en-US" b="1" dirty="0" smtClean="0"/>
              <a:t>Are about your core business…..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By the way: same goes for all the ‘</a:t>
            </a:r>
            <a:r>
              <a:rPr lang="en-US" dirty="0" err="1" smtClean="0"/>
              <a:t>ie</a:t>
            </a:r>
            <a:r>
              <a:rPr lang="en-US" dirty="0" smtClean="0"/>
              <a:t>’ standards!</a:t>
            </a:r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Léon van Berlo
Building </a:t>
            </a:r>
            <a:r>
              <a:rPr lang="nl-NL" dirty="0" err="1" smtClean="0"/>
              <a:t>Connections</a:t>
            </a:r>
            <a:r>
              <a:rPr lang="nl-NL" dirty="0" smtClean="0"/>
              <a:t> </a:t>
            </a:r>
            <a:r>
              <a:rPr lang="nl-NL" dirty="0" err="1" smtClean="0"/>
              <a:t>Congress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7108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350" y="2925024"/>
            <a:ext cx="7272338" cy="720000"/>
          </a:xfrm>
        </p:spPr>
        <p:txBody>
          <a:bodyPr/>
          <a:lstStyle/>
          <a:p>
            <a:pPr algn="ctr"/>
            <a:r>
              <a:rPr lang="en-US" dirty="0" smtClean="0"/>
              <a:t>And when you know your job,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you know what you need to do it……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Léon van Berlo
Building </a:t>
            </a:r>
            <a:r>
              <a:rPr lang="nl-NL" dirty="0" err="1" smtClean="0"/>
              <a:t>Connections</a:t>
            </a:r>
            <a:r>
              <a:rPr lang="nl-NL" dirty="0" smtClean="0"/>
              <a:t> </a:t>
            </a:r>
            <a:r>
              <a:rPr lang="nl-NL" dirty="0" err="1" smtClean="0"/>
              <a:t>Congress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1734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Léon van Berlo
Building </a:t>
            </a:r>
            <a:r>
              <a:rPr lang="nl-NL" dirty="0" err="1" smtClean="0"/>
              <a:t>Connections</a:t>
            </a:r>
            <a:r>
              <a:rPr lang="nl-NL" dirty="0" smtClean="0"/>
              <a:t> </a:t>
            </a:r>
            <a:r>
              <a:rPr lang="nl-NL" dirty="0" err="1" smtClean="0"/>
              <a:t>Congress</a:t>
            </a:r>
            <a:endParaRPr lang="nl-NL" dirty="0"/>
          </a:p>
        </p:txBody>
      </p:sp>
      <p:pic>
        <p:nvPicPr>
          <p:cNvPr id="7" name="Picture 4" descr="zwermen om een BI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50" y="0"/>
            <a:ext cx="9971088" cy="691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721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twork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371" y="2420888"/>
            <a:ext cx="4830957" cy="440163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Léon van Berlo
Building </a:t>
            </a:r>
            <a:r>
              <a:rPr lang="nl-NL" dirty="0" err="1" smtClean="0"/>
              <a:t>Connections</a:t>
            </a:r>
            <a:r>
              <a:rPr lang="nl-NL" dirty="0" smtClean="0"/>
              <a:t> </a:t>
            </a:r>
            <a:r>
              <a:rPr lang="nl-NL" dirty="0" err="1" smtClean="0"/>
              <a:t>Congress</a:t>
            </a:r>
            <a:endParaRPr lang="nl-NL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331640" y="1700888"/>
            <a:ext cx="7128792" cy="720000"/>
          </a:xfrm>
        </p:spPr>
        <p:txBody>
          <a:bodyPr/>
          <a:lstStyle/>
          <a:p>
            <a:pPr algn="ctr"/>
            <a:r>
              <a:rPr lang="en-US" dirty="0" smtClean="0"/>
              <a:t>...you don’t need a central modelserver at all.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42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0" y="4437063"/>
            <a:ext cx="9144000" cy="2087562"/>
          </a:xfrm>
        </p:spPr>
        <p:txBody>
          <a:bodyPr/>
          <a:lstStyle/>
          <a:p>
            <a:pPr algn="ctr">
              <a:buFontTx/>
              <a:buNone/>
            </a:pPr>
            <a:r>
              <a:rPr lang="nl-NL" sz="2400" b="1" dirty="0" err="1" smtClean="0"/>
              <a:t>Ther</a:t>
            </a:r>
            <a:r>
              <a:rPr lang="nl-NL" sz="2400" b="1" dirty="0" err="1" smtClean="0"/>
              <a:t>e</a:t>
            </a:r>
            <a:r>
              <a:rPr lang="nl-NL" sz="2400" b="1" dirty="0" smtClean="0"/>
              <a:t> is no </a:t>
            </a:r>
            <a:r>
              <a:rPr lang="nl-NL" sz="2400" b="1" dirty="0" err="1" smtClean="0"/>
              <a:t>central</a:t>
            </a:r>
            <a:r>
              <a:rPr lang="nl-NL" sz="2400" b="1" dirty="0" smtClean="0"/>
              <a:t> BIM</a:t>
            </a:r>
            <a:endParaRPr lang="nl-NL" sz="2400" b="1" dirty="0" smtClean="0"/>
          </a:p>
          <a:p>
            <a:pPr algn="ctr">
              <a:buFontTx/>
              <a:buNone/>
            </a:pPr>
            <a:endParaRPr lang="nl-NL" dirty="0" smtClean="0"/>
          </a:p>
          <a:p>
            <a:pPr algn="ctr">
              <a:buFontTx/>
              <a:buNone/>
            </a:pPr>
            <a:endParaRPr lang="nl-NL" dirty="0" smtClean="0"/>
          </a:p>
          <a:p>
            <a:pPr algn="ctr">
              <a:buFontTx/>
              <a:buNone/>
            </a:pPr>
            <a:r>
              <a:rPr lang="nl-NL" dirty="0" smtClean="0">
                <a:solidFill>
                  <a:schemeClr val="bg2">
                    <a:lumMod val="75000"/>
                  </a:schemeClr>
                </a:solidFill>
              </a:rPr>
              <a:t>leon.vanberlo@tno.nl</a:t>
            </a:r>
            <a:endParaRPr lang="nl-NL" dirty="0" smtClean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buFontTx/>
              <a:buNone/>
            </a:pPr>
            <a:r>
              <a:rPr lang="nl-NL" dirty="0" err="1" smtClean="0">
                <a:solidFill>
                  <a:schemeClr val="bg2">
                    <a:lumMod val="75000"/>
                  </a:schemeClr>
                </a:solidFill>
              </a:rPr>
              <a:t>twitter.com</a:t>
            </a:r>
            <a:r>
              <a:rPr lang="nl-NL" dirty="0" smtClean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nl-NL" dirty="0" err="1" smtClean="0">
                <a:solidFill>
                  <a:schemeClr val="bg2">
                    <a:lumMod val="75000"/>
                  </a:schemeClr>
                </a:solidFill>
              </a:rPr>
              <a:t>berlotti</a:t>
            </a:r>
            <a:endParaRPr lang="nl-NL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2227" name="Picture 3" descr="questions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3143250" y="10287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Léon van Berlo
Building </a:t>
            </a:r>
            <a:r>
              <a:rPr lang="nl-NL" dirty="0" err="1" smtClean="0"/>
              <a:t>Connections</a:t>
            </a:r>
            <a:r>
              <a:rPr lang="nl-NL" dirty="0" smtClean="0"/>
              <a:t> </a:t>
            </a:r>
            <a:r>
              <a:rPr lang="nl-NL" dirty="0" err="1" smtClean="0"/>
              <a:t>Congress</a:t>
            </a:r>
            <a:endParaRPr lang="nl-NL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47210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3350" y="3321088"/>
            <a:ext cx="7272338" cy="900000"/>
          </a:xfrm>
        </p:spPr>
        <p:txBody>
          <a:bodyPr/>
          <a:lstStyle/>
          <a:p>
            <a:pPr algn="ctr"/>
            <a:r>
              <a:rPr lang="nl-NL" dirty="0" smtClean="0"/>
              <a:t>199?: </a:t>
            </a:r>
            <a:r>
              <a:rPr lang="nl-NL" b="0" dirty="0" err="1" smtClean="0"/>
              <a:t>Birth</a:t>
            </a:r>
            <a:r>
              <a:rPr lang="nl-NL" b="0" dirty="0" smtClean="0"/>
              <a:t> of “</a:t>
            </a:r>
            <a:r>
              <a:rPr lang="nl-NL" b="0" i="1" dirty="0" smtClean="0"/>
              <a:t>the </a:t>
            </a:r>
            <a:r>
              <a:rPr lang="nl-NL" b="0" i="1" dirty="0" err="1" smtClean="0"/>
              <a:t>central</a:t>
            </a:r>
            <a:r>
              <a:rPr lang="nl-NL" b="0" i="1" dirty="0" smtClean="0"/>
              <a:t> model</a:t>
            </a:r>
            <a:r>
              <a:rPr lang="nl-NL" b="0" dirty="0" smtClean="0"/>
              <a:t>”</a:t>
            </a:r>
            <a:endParaRPr lang="nl-NL" b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Léon van Berlo
Building </a:t>
            </a:r>
            <a:r>
              <a:rPr lang="nl-NL" dirty="0" err="1" smtClean="0"/>
              <a:t>Connections</a:t>
            </a:r>
            <a:r>
              <a:rPr lang="nl-NL" dirty="0" smtClean="0"/>
              <a:t> </a:t>
            </a:r>
            <a:r>
              <a:rPr lang="nl-NL" dirty="0" err="1" smtClean="0"/>
              <a:t>Congress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408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Léon van Berlo
Building </a:t>
            </a:r>
            <a:r>
              <a:rPr lang="nl-NL" dirty="0" err="1" smtClean="0"/>
              <a:t>Connections</a:t>
            </a:r>
            <a:r>
              <a:rPr lang="nl-NL" dirty="0" smtClean="0"/>
              <a:t> </a:t>
            </a:r>
            <a:r>
              <a:rPr lang="nl-NL" dirty="0" err="1" smtClean="0"/>
              <a:t>Congress</a:t>
            </a:r>
            <a:endParaRPr lang="nl-NL" dirty="0"/>
          </a:p>
        </p:txBody>
      </p:sp>
      <p:pic>
        <p:nvPicPr>
          <p:cNvPr id="2119" name="Picture 7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772816"/>
            <a:ext cx="7627937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640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Misconception (misinterpretation):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403350" y="2057400"/>
            <a:ext cx="7272338" cy="4182150"/>
          </a:xfrm>
        </p:spPr>
        <p:txBody>
          <a:bodyPr/>
          <a:lstStyle/>
          <a:p>
            <a:r>
              <a:rPr lang="en-US" dirty="0" smtClean="0"/>
              <a:t>Shared data model is </a:t>
            </a:r>
            <a:r>
              <a:rPr lang="en-US" b="1" i="1" dirty="0" smtClean="0"/>
              <a:t>NOT</a:t>
            </a:r>
            <a:r>
              <a:rPr lang="en-US" i="1" dirty="0" smtClean="0"/>
              <a:t> </a:t>
            </a:r>
            <a:r>
              <a:rPr lang="en-US" dirty="0" smtClean="0"/>
              <a:t>equal to:</a:t>
            </a:r>
          </a:p>
          <a:p>
            <a:pPr lvl="1"/>
            <a:r>
              <a:rPr lang="en-US" dirty="0" smtClean="0"/>
              <a:t>Shared BIM model instance</a:t>
            </a:r>
          </a:p>
          <a:p>
            <a:pPr lvl="1"/>
            <a:r>
              <a:rPr lang="en-US" dirty="0" smtClean="0"/>
              <a:t>Shared data</a:t>
            </a:r>
          </a:p>
          <a:p>
            <a:pPr lvl="1"/>
            <a:endParaRPr lang="en-US" dirty="0" smtClean="0"/>
          </a:p>
          <a:p>
            <a:r>
              <a:rPr lang="en-US" i="1" dirty="0" smtClean="0"/>
              <a:t>Shared data model</a:t>
            </a:r>
            <a:r>
              <a:rPr lang="en-US" dirty="0" smtClean="0"/>
              <a:t> comes from the need to share/distribute data in a standardized way…. </a:t>
            </a:r>
            <a:r>
              <a:rPr lang="en-US" i="1" dirty="0" smtClean="0"/>
              <a:t>“let’s agree to all do it like this”</a:t>
            </a:r>
          </a:p>
          <a:p>
            <a:endParaRPr lang="en-US" dirty="0" smtClean="0"/>
          </a:p>
          <a:p>
            <a:pPr>
              <a:buNone/>
            </a:pPr>
            <a:r>
              <a:rPr lang="en-US" sz="2000" b="1" dirty="0" smtClean="0"/>
              <a:t>shared data model == creating agreements </a:t>
            </a:r>
            <a:r>
              <a:rPr lang="en-US" sz="2000" dirty="0" smtClean="0"/>
              <a:t>(interoperability)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Léon van Berlo
Building </a:t>
            </a:r>
            <a:r>
              <a:rPr lang="nl-NL" dirty="0" err="1" smtClean="0"/>
              <a:t>Connections</a:t>
            </a:r>
            <a:r>
              <a:rPr lang="nl-NL" dirty="0" smtClean="0"/>
              <a:t> </a:t>
            </a:r>
            <a:r>
              <a:rPr lang="nl-NL" dirty="0" err="1" smtClean="0"/>
              <a:t>Congress</a:t>
            </a:r>
            <a:endParaRPr lang="nl-NL" dirty="0"/>
          </a:p>
        </p:txBody>
      </p:sp>
      <p:pic>
        <p:nvPicPr>
          <p:cNvPr id="7170" name="Picture 2" descr="http://upload.wikimedia.org/wikipedia/commons/0/0d/Constitution_We_the_Peopl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5301208"/>
            <a:ext cx="3826570" cy="138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19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350" y="3124200"/>
            <a:ext cx="7272338" cy="720000"/>
          </a:xfrm>
        </p:spPr>
        <p:txBody>
          <a:bodyPr/>
          <a:lstStyle/>
          <a:p>
            <a:pPr algn="ctr"/>
            <a:r>
              <a:rPr lang="nl-NL" dirty="0" smtClean="0"/>
              <a:t>huh…?</a:t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err="1" smtClean="0"/>
              <a:t>So</a:t>
            </a:r>
            <a:r>
              <a:rPr lang="nl-NL" dirty="0" smtClean="0"/>
              <a:t> </a:t>
            </a:r>
            <a:r>
              <a:rPr lang="nl-NL" dirty="0" err="1" smtClean="0"/>
              <a:t>why</a:t>
            </a:r>
            <a:r>
              <a:rPr lang="nl-NL" dirty="0" smtClean="0"/>
              <a:t> do we </a:t>
            </a:r>
            <a:r>
              <a:rPr lang="nl-NL" dirty="0" err="1" smtClean="0"/>
              <a:t>need</a:t>
            </a:r>
            <a:r>
              <a:rPr lang="nl-NL" dirty="0" smtClean="0"/>
              <a:t> a “</a:t>
            </a:r>
            <a:r>
              <a:rPr lang="nl-NL" dirty="0" err="1" smtClean="0"/>
              <a:t>central</a:t>
            </a:r>
            <a:r>
              <a:rPr lang="nl-NL" dirty="0" smtClean="0"/>
              <a:t>” model?</a:t>
            </a:r>
            <a:endParaRPr lang="nl-N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Léon van Berlo
Building </a:t>
            </a:r>
            <a:r>
              <a:rPr lang="nl-NL" dirty="0" err="1" smtClean="0"/>
              <a:t>Connections</a:t>
            </a:r>
            <a:r>
              <a:rPr lang="nl-NL" dirty="0" smtClean="0"/>
              <a:t> </a:t>
            </a:r>
            <a:r>
              <a:rPr lang="nl-NL" dirty="0" err="1" smtClean="0"/>
              <a:t>Congress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789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edge.ebaumsworld.com/picture/jimbo056/gangsta_gadge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293096"/>
            <a:ext cx="3779912" cy="2637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Why</a:t>
            </a:r>
            <a:r>
              <a:rPr lang="nl-NL" dirty="0" smtClean="0"/>
              <a:t> a ‘</a:t>
            </a:r>
            <a:r>
              <a:rPr lang="nl-NL" dirty="0" err="1" smtClean="0"/>
              <a:t>central</a:t>
            </a:r>
            <a:r>
              <a:rPr lang="nl-NL" dirty="0" smtClean="0"/>
              <a:t> modelserver’?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3350" y="1988840"/>
            <a:ext cx="7272338" cy="4182150"/>
          </a:xfrm>
        </p:spPr>
        <p:txBody>
          <a:bodyPr/>
          <a:lstStyle/>
          <a:p>
            <a:r>
              <a:rPr lang="nl-NL" sz="1600" dirty="0" err="1" smtClean="0"/>
              <a:t>Sharing</a:t>
            </a:r>
            <a:r>
              <a:rPr lang="nl-NL" sz="1600" dirty="0" smtClean="0"/>
              <a:t> large files (data)… </a:t>
            </a:r>
          </a:p>
          <a:p>
            <a:pPr lvl="3">
              <a:buFont typeface="Wingdings"/>
              <a:buChar char="à"/>
            </a:pPr>
            <a:r>
              <a:rPr lang="nl-NL" sz="1600" b="1" dirty="0" err="1" smtClean="0">
                <a:sym typeface="Wingdings"/>
              </a:rPr>
              <a:t>What</a:t>
            </a:r>
            <a:r>
              <a:rPr lang="nl-NL" sz="1600" b="1" dirty="0" smtClean="0">
                <a:sym typeface="Wingdings"/>
              </a:rPr>
              <a:t> information do </a:t>
            </a:r>
            <a:r>
              <a:rPr lang="nl-NL" sz="1600" b="1" dirty="0" err="1" smtClean="0">
                <a:sym typeface="Wingdings"/>
              </a:rPr>
              <a:t>you</a:t>
            </a:r>
            <a:r>
              <a:rPr lang="nl-NL" sz="1600" b="1" dirty="0" smtClean="0">
                <a:sym typeface="Wingdings"/>
              </a:rPr>
              <a:t> share?</a:t>
            </a:r>
          </a:p>
          <a:p>
            <a:pPr lvl="3">
              <a:buFont typeface="Wingdings"/>
              <a:buChar char="à"/>
            </a:pPr>
            <a:r>
              <a:rPr lang="nl-NL" sz="1600" b="1" dirty="0" err="1" smtClean="0">
                <a:sym typeface="Wingdings"/>
              </a:rPr>
              <a:t>Where</a:t>
            </a:r>
            <a:r>
              <a:rPr lang="nl-NL" sz="1600" b="1" dirty="0" smtClean="0">
                <a:sym typeface="Wingdings"/>
              </a:rPr>
              <a:t> does </a:t>
            </a:r>
            <a:r>
              <a:rPr lang="nl-NL" sz="1600" b="1" dirty="0" err="1" smtClean="0">
                <a:sym typeface="Wingdings"/>
              </a:rPr>
              <a:t>it</a:t>
            </a:r>
            <a:r>
              <a:rPr lang="nl-NL" sz="1600" b="1" dirty="0" smtClean="0">
                <a:sym typeface="Wingdings"/>
              </a:rPr>
              <a:t> </a:t>
            </a:r>
            <a:r>
              <a:rPr lang="nl-NL" sz="1600" b="1" dirty="0" err="1" smtClean="0">
                <a:sym typeface="Wingdings"/>
              </a:rPr>
              <a:t>come</a:t>
            </a:r>
            <a:r>
              <a:rPr lang="nl-NL" sz="1600" b="1" dirty="0" smtClean="0">
                <a:sym typeface="Wingdings"/>
              </a:rPr>
              <a:t> </a:t>
            </a:r>
            <a:r>
              <a:rPr lang="nl-NL" sz="1600" b="1" dirty="0" err="1" smtClean="0">
                <a:sym typeface="Wingdings"/>
              </a:rPr>
              <a:t>from</a:t>
            </a:r>
            <a:r>
              <a:rPr lang="nl-NL" sz="1600" b="1" dirty="0" smtClean="0">
                <a:sym typeface="Wingdings"/>
              </a:rPr>
              <a:t>?</a:t>
            </a:r>
            <a:endParaRPr lang="nl-NL" sz="1600" b="1" dirty="0" smtClean="0"/>
          </a:p>
          <a:p>
            <a:r>
              <a:rPr lang="nl-NL" sz="1600" dirty="0" err="1" smtClean="0"/>
              <a:t>Merging</a:t>
            </a:r>
            <a:r>
              <a:rPr lang="nl-NL" sz="1600" dirty="0" smtClean="0"/>
              <a:t> / </a:t>
            </a:r>
            <a:r>
              <a:rPr lang="nl-NL" sz="1600" dirty="0" err="1" smtClean="0"/>
              <a:t>synchronization</a:t>
            </a:r>
            <a:endParaRPr lang="nl-NL" sz="1600" dirty="0" smtClean="0"/>
          </a:p>
          <a:p>
            <a:r>
              <a:rPr lang="nl-NL" sz="1600" dirty="0" err="1" smtClean="0"/>
              <a:t>Revision</a:t>
            </a:r>
            <a:r>
              <a:rPr lang="nl-NL" sz="1600" dirty="0" smtClean="0"/>
              <a:t> management</a:t>
            </a:r>
          </a:p>
          <a:p>
            <a:r>
              <a:rPr lang="nl-NL" sz="1600" dirty="0" smtClean="0"/>
              <a:t>Alerts/</a:t>
            </a:r>
            <a:r>
              <a:rPr lang="nl-NL" sz="1600" dirty="0" err="1" smtClean="0"/>
              <a:t>notifications</a:t>
            </a:r>
            <a:endParaRPr lang="nl-NL" sz="1600" dirty="0" smtClean="0"/>
          </a:p>
          <a:p>
            <a:r>
              <a:rPr lang="nl-NL" sz="1600" dirty="0" err="1" smtClean="0"/>
              <a:t>Knowing</a:t>
            </a:r>
            <a:r>
              <a:rPr lang="nl-NL" sz="1600" dirty="0" smtClean="0"/>
              <a:t> </a:t>
            </a:r>
            <a:r>
              <a:rPr lang="nl-NL" sz="1600" dirty="0" err="1" smtClean="0"/>
              <a:t>who</a:t>
            </a:r>
            <a:r>
              <a:rPr lang="nl-NL" sz="1600" dirty="0" smtClean="0"/>
              <a:t> </a:t>
            </a:r>
            <a:r>
              <a:rPr lang="nl-NL" sz="1600" dirty="0" err="1" smtClean="0"/>
              <a:t>to</a:t>
            </a:r>
            <a:r>
              <a:rPr lang="nl-NL" sz="1600" dirty="0" smtClean="0"/>
              <a:t> </a:t>
            </a:r>
            <a:r>
              <a:rPr lang="nl-NL" sz="1600" dirty="0" err="1" smtClean="0"/>
              <a:t>blame</a:t>
            </a:r>
            <a:endParaRPr lang="nl-NL" sz="1600" dirty="0" smtClean="0"/>
          </a:p>
          <a:p>
            <a:r>
              <a:rPr lang="nl-NL" sz="1600" dirty="0" err="1" smtClean="0"/>
              <a:t>Etc</a:t>
            </a:r>
            <a:r>
              <a:rPr lang="nl-NL" sz="1600" dirty="0" smtClean="0"/>
              <a:t>…   </a:t>
            </a:r>
            <a:r>
              <a:rPr lang="nl-NL" sz="1600" b="1" dirty="0" smtClean="0"/>
              <a:t>Lots of </a:t>
            </a:r>
            <a:r>
              <a:rPr lang="nl-NL" sz="1600" b="1" dirty="0" err="1" smtClean="0"/>
              <a:t>good</a:t>
            </a:r>
            <a:r>
              <a:rPr lang="nl-NL" sz="1600" b="1" dirty="0" smtClean="0"/>
              <a:t> </a:t>
            </a:r>
            <a:r>
              <a:rPr lang="nl-NL" sz="1600" b="1" dirty="0" err="1" smtClean="0"/>
              <a:t>reasons</a:t>
            </a:r>
            <a:r>
              <a:rPr lang="nl-NL" sz="1600" b="1" dirty="0" smtClean="0"/>
              <a:t>, but </a:t>
            </a:r>
            <a:r>
              <a:rPr lang="nl-NL" sz="1600" b="1" dirty="0" err="1" smtClean="0"/>
              <a:t>you</a:t>
            </a:r>
            <a:r>
              <a:rPr lang="nl-NL" sz="1600" b="1" dirty="0" smtClean="0"/>
              <a:t> </a:t>
            </a:r>
            <a:r>
              <a:rPr lang="nl-NL" sz="1600" b="1" dirty="0" err="1" smtClean="0"/>
              <a:t>know</a:t>
            </a:r>
            <a:r>
              <a:rPr lang="nl-NL" sz="1600" b="1" dirty="0" smtClean="0"/>
              <a:t> </a:t>
            </a:r>
            <a:r>
              <a:rPr lang="nl-NL" sz="1600" b="1" dirty="0" err="1" smtClean="0"/>
              <a:t>why</a:t>
            </a:r>
            <a:r>
              <a:rPr lang="nl-NL" sz="1600" b="1" dirty="0" smtClean="0"/>
              <a:t>!</a:t>
            </a:r>
          </a:p>
          <a:p>
            <a:pPr marL="0" indent="0">
              <a:buNone/>
            </a:pPr>
            <a:endParaRPr lang="nl-NL" sz="1600" dirty="0" smtClean="0"/>
          </a:p>
          <a:p>
            <a:pPr marL="0" indent="0">
              <a:buNone/>
            </a:pPr>
            <a:r>
              <a:rPr lang="nl-NL" sz="1600" dirty="0" err="1" smtClean="0"/>
              <a:t>Could</a:t>
            </a:r>
            <a:r>
              <a:rPr lang="nl-NL" sz="1600" dirty="0" smtClean="0"/>
              <a:t> </a:t>
            </a:r>
            <a:r>
              <a:rPr lang="nl-NL" sz="1600" dirty="0" err="1" smtClean="0"/>
              <a:t>be</a:t>
            </a:r>
            <a:r>
              <a:rPr lang="nl-NL" sz="1600" dirty="0" smtClean="0"/>
              <a:t> </a:t>
            </a:r>
            <a:r>
              <a:rPr lang="nl-NL" sz="1600" dirty="0" err="1" smtClean="0"/>
              <a:t>just</a:t>
            </a:r>
            <a:r>
              <a:rPr lang="nl-NL" sz="1600" dirty="0" smtClean="0"/>
              <a:t> a </a:t>
            </a:r>
            <a:r>
              <a:rPr lang="nl-NL" sz="1600" dirty="0" err="1" smtClean="0"/>
              <a:t>useful</a:t>
            </a:r>
            <a:r>
              <a:rPr lang="nl-NL" sz="1600" dirty="0" smtClean="0"/>
              <a:t> gadget…</a:t>
            </a:r>
          </a:p>
          <a:p>
            <a:pPr>
              <a:buNone/>
            </a:pPr>
            <a:r>
              <a:rPr lang="nl-NL" sz="1600" dirty="0" smtClean="0"/>
              <a:t>    …. </a:t>
            </a:r>
            <a:r>
              <a:rPr lang="nl-NL" sz="1600" dirty="0" err="1" smtClean="0"/>
              <a:t>like</a:t>
            </a:r>
            <a:r>
              <a:rPr lang="nl-NL" sz="1600" dirty="0" smtClean="0"/>
              <a:t> </a:t>
            </a:r>
            <a:r>
              <a:rPr lang="nl-NL" sz="1600" dirty="0" err="1" smtClean="0"/>
              <a:t>shoes</a:t>
            </a:r>
            <a:r>
              <a:rPr lang="nl-NL" sz="1600" dirty="0" smtClean="0"/>
              <a:t> </a:t>
            </a:r>
            <a:r>
              <a:rPr lang="nl-NL" sz="1600" dirty="0" err="1" smtClean="0"/>
              <a:t>with</a:t>
            </a:r>
            <a:r>
              <a:rPr lang="nl-NL" sz="1600" dirty="0" smtClean="0"/>
              <a:t> </a:t>
            </a:r>
            <a:r>
              <a:rPr lang="nl-NL" sz="1600" dirty="0" err="1" smtClean="0"/>
              <a:t>build</a:t>
            </a:r>
            <a:r>
              <a:rPr lang="nl-NL" sz="1600" dirty="0" smtClean="0"/>
              <a:t> in </a:t>
            </a:r>
            <a:r>
              <a:rPr lang="nl-NL" sz="1600" dirty="0" err="1" smtClean="0"/>
              <a:t>music</a:t>
            </a:r>
            <a:r>
              <a:rPr lang="nl-NL" sz="1600" dirty="0" smtClean="0"/>
              <a:t> </a:t>
            </a:r>
            <a:r>
              <a:rPr lang="nl-NL" sz="1600" dirty="0" err="1" smtClean="0"/>
              <a:t>players</a:t>
            </a:r>
            <a:r>
              <a:rPr lang="nl-NL" sz="1600" dirty="0" smtClean="0"/>
              <a:t>.</a:t>
            </a:r>
          </a:p>
          <a:p>
            <a:endParaRPr lang="nl-NL" sz="16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Léon van Berlo
Building </a:t>
            </a:r>
            <a:r>
              <a:rPr lang="nl-NL" dirty="0" err="1" smtClean="0"/>
              <a:t>Connections</a:t>
            </a:r>
            <a:r>
              <a:rPr lang="nl-NL" dirty="0" smtClean="0"/>
              <a:t> </a:t>
            </a:r>
            <a:r>
              <a:rPr lang="nl-NL" dirty="0" err="1" smtClean="0"/>
              <a:t>Congress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1279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350" y="2895600"/>
            <a:ext cx="7272338" cy="720000"/>
          </a:xfrm>
        </p:spPr>
        <p:txBody>
          <a:bodyPr/>
          <a:lstStyle/>
          <a:p>
            <a:r>
              <a:rPr lang="nl-NL" dirty="0" smtClean="0"/>
              <a:t>Ok, </a:t>
            </a:r>
            <a:r>
              <a:rPr lang="nl-NL" dirty="0" err="1" smtClean="0"/>
              <a:t>so</a:t>
            </a:r>
            <a:r>
              <a:rPr lang="nl-NL" dirty="0" smtClean="0"/>
              <a:t> </a:t>
            </a:r>
            <a:r>
              <a:rPr lang="nl-NL" dirty="0" err="1" smtClean="0"/>
              <a:t>w</a:t>
            </a:r>
            <a:r>
              <a:rPr lang="nl-NL" dirty="0" err="1" smtClean="0"/>
              <a:t>hich</a:t>
            </a:r>
            <a:r>
              <a:rPr lang="nl-NL" dirty="0" smtClean="0"/>
              <a:t> </a:t>
            </a:r>
            <a:r>
              <a:rPr lang="nl-NL" dirty="0" err="1" smtClean="0"/>
              <a:t>one</a:t>
            </a:r>
            <a:r>
              <a:rPr lang="nl-NL" dirty="0" smtClean="0"/>
              <a:t> </a:t>
            </a:r>
            <a:r>
              <a:rPr lang="nl-NL" dirty="0" err="1" smtClean="0"/>
              <a:t>should</a:t>
            </a:r>
            <a:r>
              <a:rPr lang="nl-NL" dirty="0" smtClean="0"/>
              <a:t> I </a:t>
            </a:r>
            <a:r>
              <a:rPr lang="nl-NL" dirty="0" err="1" smtClean="0"/>
              <a:t>choose</a:t>
            </a:r>
            <a:r>
              <a:rPr lang="nl-NL" dirty="0" smtClean="0"/>
              <a:t>?</a:t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err="1" smtClean="0"/>
              <a:t>Which</a:t>
            </a:r>
            <a:r>
              <a:rPr lang="nl-NL" dirty="0" smtClean="0"/>
              <a:t> </a:t>
            </a:r>
            <a:r>
              <a:rPr lang="nl-NL" dirty="0" err="1" smtClean="0"/>
              <a:t>one</a:t>
            </a:r>
            <a:r>
              <a:rPr lang="nl-NL" dirty="0" smtClean="0"/>
              <a:t> is best as a ‘</a:t>
            </a:r>
            <a:r>
              <a:rPr lang="nl-NL" i="1" dirty="0" err="1" smtClean="0"/>
              <a:t>central</a:t>
            </a:r>
            <a:r>
              <a:rPr lang="nl-NL" dirty="0" smtClean="0"/>
              <a:t>’ server?</a:t>
            </a:r>
            <a:endParaRPr lang="nl-NL" dirty="0"/>
          </a:p>
        </p:txBody>
      </p:sp>
      <p:sp>
        <p:nvSpPr>
          <p:cNvPr id="3" name="TextBox 2"/>
          <p:cNvSpPr txBox="1"/>
          <p:nvPr/>
        </p:nvSpPr>
        <p:spPr>
          <a:xfrm rot="16200000">
            <a:off x="4764236" y="4473533"/>
            <a:ext cx="1356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b="1" i="1" dirty="0" smtClean="0"/>
              <a:t>Huh? </a:t>
            </a:r>
            <a:r>
              <a:rPr lang="nl-NL" sz="2400" b="1" i="1" dirty="0" smtClean="0">
                <a:sym typeface="Wingdings"/>
              </a:rPr>
              <a:t></a:t>
            </a:r>
            <a:endParaRPr lang="nl-NL" sz="2400" b="1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Léon van Berlo
Building </a:t>
            </a:r>
            <a:r>
              <a:rPr lang="nl-NL" dirty="0" err="1" smtClean="0"/>
              <a:t>Connections</a:t>
            </a:r>
            <a:r>
              <a:rPr lang="nl-NL" dirty="0" smtClean="0"/>
              <a:t> </a:t>
            </a:r>
            <a:r>
              <a:rPr lang="nl-NL" dirty="0" err="1" smtClean="0"/>
              <a:t>Congress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7155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a2A2oSL82NN8k3WYwUjxN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r5yziyx1LyTStMR1fa8f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uih9DYGYuCJ6pQSVVxeVJ"/>
</p:tagLst>
</file>

<file path=ppt/theme/theme1.xml><?xml version="1.0" encoding="utf-8"?>
<a:theme xmlns:a="http://schemas.openxmlformats.org/drawingml/2006/main" name="Basis TNO tekstdia -">
  <a:themeElements>
    <a:clrScheme name="TNO">
      <a:dk1>
        <a:sysClr val="windowText" lastClr="000000"/>
      </a:dk1>
      <a:lt1>
        <a:sysClr val="window" lastClr="FFFFFF"/>
      </a:lt1>
      <a:dk2>
        <a:srgbClr val="649EC9"/>
      </a:dk2>
      <a:lt2>
        <a:srgbClr val="9C9C9E"/>
      </a:lt2>
      <a:accent1>
        <a:srgbClr val="ED8000"/>
      </a:accent1>
      <a:accent2>
        <a:srgbClr val="CB1325"/>
      </a:accent2>
      <a:accent3>
        <a:srgbClr val="FFCB00"/>
      </a:accent3>
      <a:accent4>
        <a:srgbClr val="649EC9"/>
      </a:accent4>
      <a:accent5>
        <a:srgbClr val="D6277A"/>
      </a:accent5>
      <a:accent6>
        <a:srgbClr val="93A800"/>
      </a:accent6>
      <a:hlink>
        <a:srgbClr val="9C9C9E"/>
      </a:hlink>
      <a:folHlink>
        <a:srgbClr val="5D5C60"/>
      </a:folHlink>
    </a:clrScheme>
    <a:fontScheme name="TN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466</Words>
  <Application>Microsoft Office PowerPoint</Application>
  <PresentationFormat>On-screen Show (4:3)</PresentationFormat>
  <Paragraphs>94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Basis TNO tekstdia -</vt:lpstr>
      <vt:lpstr>AIA TAP: Building Connections Congress</vt:lpstr>
      <vt:lpstr>PowerPoint Presentation</vt:lpstr>
      <vt:lpstr>PowerPoint Presentation</vt:lpstr>
      <vt:lpstr>199?: Birth of “the central model”</vt:lpstr>
      <vt:lpstr>PowerPoint Presentation</vt:lpstr>
      <vt:lpstr>Misconception (misinterpretation):</vt:lpstr>
      <vt:lpstr>huh…?  So why do we need a “central” model?</vt:lpstr>
      <vt:lpstr>Why a ‘central modelserver’?</vt:lpstr>
      <vt:lpstr>Ok, so which one should I choose?  Which one is best as a ‘central’ server?</vt:lpstr>
      <vt:lpstr>PowerPoint Presentation</vt:lpstr>
      <vt:lpstr>PowerPoint Presentation</vt:lpstr>
      <vt:lpstr>PowerPoint Presentation</vt:lpstr>
      <vt:lpstr>“There is no CENTRAL model”  (there are shoes with integrated music players) </vt:lpstr>
      <vt:lpstr>Proof?</vt:lpstr>
      <vt:lpstr>PowerPoint Presentation</vt:lpstr>
      <vt:lpstr>Denmark (June 2008):</vt:lpstr>
      <vt:lpstr>PowerPoint Presentation</vt:lpstr>
      <vt:lpstr>PowerPoint Presentation</vt:lpstr>
      <vt:lpstr>But ‘we’ (in the Netherlands) also know this...</vt:lpstr>
      <vt:lpstr>Our research:</vt:lpstr>
      <vt:lpstr>Our research:</vt:lpstr>
      <vt:lpstr>Conclusion:  The IFC data standard is stable and usable in an AEC collaboration environment    IFC meets the needs of the industry (as described in the paper) </vt:lpstr>
      <vt:lpstr>Other observations            (skip this during presentation)</vt:lpstr>
      <vt:lpstr>Found conclusion:  Working in a ‘central’ modelserver  (everybody the same tool)  has more downsides than advantages.  (ownership of objects, data overload, legal, change requests, etc...)</vt:lpstr>
      <vt:lpstr>Why do people still do it?</vt:lpstr>
      <vt:lpstr>Why do people still do it?  “It’s simple, easy and quick” “We just send/share everything we have”</vt:lpstr>
      <vt:lpstr>The real question (which is difficult):  What does the other person need to do his job?  What do I need to do my job? </vt:lpstr>
      <vt:lpstr>MVD</vt:lpstr>
      <vt:lpstr>And when you know your job,   and you know what you need to do it……</vt:lpstr>
      <vt:lpstr>...you don’t need a central modelserver at all.</vt:lpstr>
      <vt:lpstr>PowerPoint Presentation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Connections Congress</dc:title>
  <dc:subject>There is no central BIM model...</dc:subject>
  <dc:creator/>
  <cp:lastModifiedBy/>
  <cp:revision>1</cp:revision>
  <dcterms:created xsi:type="dcterms:W3CDTF">2010-12-16T09:20:55Z</dcterms:created>
  <dcterms:modified xsi:type="dcterms:W3CDTF">2013-01-11T05:10:57Z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Date">
    <vt:lpwstr>11-1-2013 6:10:36</vt:lpwstr>
  </property>
  <property fmtid="{D5CDD505-2E9C-101B-9397-08002B2CF9AE}" pid="3" name="Title">
    <vt:lpwstr>Building Connections Congress</vt:lpwstr>
  </property>
  <property fmtid="{D5CDD505-2E9C-101B-9397-08002B2CF9AE}" pid="4" name="SubTitle">
    <vt:lpwstr>There is no central BIM model...</vt:lpwstr>
  </property>
  <property fmtid="{D5CDD505-2E9C-101B-9397-08002B2CF9AE}" pid="5" name="Author">
    <vt:lpwstr>Léon van Berlo</vt:lpwstr>
  </property>
  <property fmtid="{D5CDD505-2E9C-101B-9397-08002B2CF9AE}" pid="6" name="ShowPages">
    <vt:lpwstr>False</vt:lpwstr>
  </property>
  <property fmtid="{D5CDD505-2E9C-101B-9397-08002B2CF9AE}" pid="7" name="ShowDate">
    <vt:lpwstr>False</vt:lpwstr>
  </property>
  <property fmtid="{D5CDD505-2E9C-101B-9397-08002B2CF9AE}" pid="8" name="SelectedPhoto">
    <vt:lpwstr>TNO_THEMA'sBasic.jpg</vt:lpwstr>
  </property>
  <property fmtid="{D5CDD505-2E9C-101B-9397-08002B2CF9AE}" pid="9" name="DateText">
    <vt:lpwstr>January 11, 2013</vt:lpwstr>
  </property>
  <property fmtid="{D5CDD505-2E9C-101B-9397-08002B2CF9AE}" pid="10" name="Color">
    <vt:lpwstr>True</vt:lpwstr>
  </property>
  <property fmtid="{D5CDD505-2E9C-101B-9397-08002B2CF9AE}" pid="11" name="Grammar">
    <vt:lpwstr>0</vt:lpwstr>
  </property>
  <property fmtid="{D5CDD505-2E9C-101B-9397-08002B2CF9AE}" pid="12" name="FavoriteLink1Image">
    <vt:lpwstr>Nederland.jpg</vt:lpwstr>
  </property>
  <property fmtid="{D5CDD505-2E9C-101B-9397-08002B2CF9AE}" pid="13" name="FavoriteLink2Image">
    <vt:lpwstr>ruimte 2.jpg</vt:lpwstr>
  </property>
  <property fmtid="{D5CDD505-2E9C-101B-9397-08002B2CF9AE}" pid="14" name="FavoriteLink1Index">
    <vt:lpwstr>1</vt:lpwstr>
  </property>
  <property fmtid="{D5CDD505-2E9C-101B-9397-08002B2CF9AE}" pid="15" name="FavoriteLink2Index">
    <vt:lpwstr>1</vt:lpwstr>
  </property>
  <property fmtid="{D5CDD505-2E9C-101B-9397-08002B2CF9AE}" pid="16" name="CreationDate">
    <vt:lpwstr>11-1-2013 4:54:14</vt:lpwstr>
  </property>
  <property fmtid="{D5CDD505-2E9C-101B-9397-08002B2CF9AE}" pid="17" name="CreationBy">
    <vt:lpwstr>berlolahmv</vt:lpwstr>
  </property>
</Properties>
</file>